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handoutMasterIdLst>
    <p:handoutMasterId r:id="rId12"/>
  </p:handoutMasterIdLst>
  <p:sldIdLst>
    <p:sldId id="257" r:id="rId2"/>
    <p:sldId id="268" r:id="rId3"/>
    <p:sldId id="266" r:id="rId4"/>
    <p:sldId id="269" r:id="rId5"/>
    <p:sldId id="261" r:id="rId6"/>
    <p:sldId id="262" r:id="rId7"/>
    <p:sldId id="263" r:id="rId8"/>
    <p:sldId id="264" r:id="rId9"/>
    <p:sldId id="265" r:id="rId1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02D3874-8916-4EB9-83C4-1814A5374CDA}">
          <p14:sldIdLst>
            <p14:sldId id="257"/>
            <p14:sldId id="268"/>
            <p14:sldId id="266"/>
            <p14:sldId id="269"/>
            <p14:sldId id="261"/>
            <p14:sldId id="262"/>
            <p14:sldId id="263"/>
            <p14:sldId id="264"/>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6374" autoAdjust="0"/>
  </p:normalViewPr>
  <p:slideViewPr>
    <p:cSldViewPr snapToGrid="0">
      <p:cViewPr varScale="1">
        <p:scale>
          <a:sx n="110" d="100"/>
          <a:sy n="110" d="100"/>
        </p:scale>
        <p:origin x="57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Лист1!$A$2:$A$12</cx:f>
        <cx:lvl ptCount="11">
          <cx:pt idx="0">НДФЛ</cx:pt>
          <cx:pt idx="1">Акцизы </cx:pt>
          <cx:pt idx="2">Имущество ФЛ </cx:pt>
          <cx:pt idx="3">Земельный налог </cx:pt>
          <cx:pt idx="4">Гос.пошлина </cx:pt>
          <cx:pt idx="5">Аренда  </cx:pt>
          <cx:pt idx="6">Найм </cx:pt>
          <cx:pt idx="7">Неналоговые </cx:pt>
          <cx:pt idx="8">Дотации область </cx:pt>
          <cx:pt idx="9">Дотации район </cx:pt>
          <cx:pt idx="10">Субвенции </cx:pt>
        </cx:lvl>
      </cx:strDim>
      <cx:numDim type="size">
        <cx:f>Лист1!$B$2:$B$12</cx:f>
        <cx:lvl ptCount="11" formatCode="Основной">
          <cx:pt idx="0">427.19999999999999</cx:pt>
          <cx:pt idx="1">1549.4000000000001</cx:pt>
          <cx:pt idx="2">74</cx:pt>
          <cx:pt idx="3">608</cx:pt>
          <cx:pt idx="4">1</cx:pt>
          <cx:pt idx="5">434.39999999999998</cx:pt>
          <cx:pt idx="6">150</cx:pt>
          <cx:pt idx="7">6</cx:pt>
          <cx:pt idx="8">6351.3999999999996</cx:pt>
          <cx:pt idx="9">1270.9000000000001</cx:pt>
          <cx:pt idx="10">3.5</cx:pt>
        </cx:lvl>
      </cx:numDim>
    </cx:data>
  </cx:chartData>
  <cx:chart>
    <cx:title pos="t" align="ctr" overlay="0">
      <cx:tx>
        <cx:txData>
          <cx:v>ДОХОДЫ</cx:v>
        </cx:txData>
      </cx:tx>
      <cx:txPr>
        <a:bodyPr rot="0" spcFirstLastPara="1" vertOverflow="ellipsis" vert="horz" wrap="square" lIns="38100" tIns="19050" rIns="38100" bIns="19050" anchor="ctr" anchorCtr="1" compatLnSpc="0"/>
        <a:lstStyle/>
        <a:p>
          <a:pPr algn="ctr" rtl="0">
            <a:defRPr sz="2128" b="1" i="0" u="none" strike="noStrike" kern="1200" cap="all" spc="120" normalizeH="0" baseline="0">
              <a:solidFill>
                <a:prstClr val="black">
                  <a:lumMod val="65000"/>
                  <a:lumOff val="35000"/>
                </a:prstClr>
              </a:solidFill>
              <a:latin typeface="+mn-lt"/>
              <a:ea typeface="+mn-ea"/>
              <a:cs typeface="+mn-cs"/>
            </a:defRPr>
          </a:pPr>
          <a:r>
            <a:rPr kumimoji="0" lang="ru-RU" sz="2128" b="1" i="0" u="none" strike="noStrike" kern="1200" cap="all" spc="120" normalizeH="0" baseline="0" noProof="0" dirty="0">
              <a:ln>
                <a:noFill/>
              </a:ln>
              <a:solidFill>
                <a:prstClr val="black">
                  <a:lumMod val="65000"/>
                  <a:lumOff val="35000"/>
                </a:prstClr>
              </a:solidFill>
              <a:effectLst/>
              <a:uLnTx/>
              <a:uFillTx/>
              <a:latin typeface="Century Gothic" panose="020F0302020204030204"/>
            </a:rPr>
            <a:t>ДОХОДЫ</a:t>
          </a:r>
        </a:p>
      </cx:txPr>
    </cx:title>
    <cx:plotArea>
      <cx:plotAreaRegion>
        <cx:series layoutId="sunburst" uniqueId="{D464D757-165B-43C6-84BB-7A3C1E609FC5}">
          <cx:tx>
            <cx:txData>
              <cx:f>Лист1!$B$1</cx:f>
              <cx:v>ДОХОДЫ</cx:v>
            </cx:txData>
          </cx:tx>
          <cx:dataLabels pos="ctr">
            <cx:visibility seriesName="0" categoryName="0" value="1"/>
          </cx:dataLabels>
          <cx:dataId val="0"/>
        </cx:series>
      </cx:plotAreaRegion>
      <cx:axis id="1" hidden="1">
        <cx:valScaling/>
        <cx:tickLabels/>
      </cx:axis>
    </cx:plotArea>
    <cx:legend pos="r"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Лист1!$A$2:$A$7</cx:f>
        <cx:lvl ptCount="6">
          <cx:pt idx="0">Общегосуд. вопросы</cx:pt>
          <cx:pt idx="1">Национальная безопасность</cx:pt>
          <cx:pt idx="2">Национальная экономика</cx:pt>
          <cx:pt idx="3">Ж-К-Х</cx:pt>
          <cx:pt idx="4">Культура</cx:pt>
          <cx:pt idx="5">Социальная политика</cx:pt>
        </cx:lvl>
      </cx:strDim>
      <cx:numDim type="size">
        <cx:f>Лист1!$B$2:$B$7</cx:f>
        <cx:lvl ptCount="6" formatCode="Основной">
          <cx:pt idx="0">5912.8999999999996</cx:pt>
          <cx:pt idx="1">130</cx:pt>
          <cx:pt idx="2">1549</cx:pt>
          <cx:pt idx="3">1362.5</cx:pt>
          <cx:pt idx="4">1400</cx:pt>
          <cx:pt idx="5">521</cx:pt>
        </cx:lvl>
      </cx:numDim>
    </cx:data>
  </cx:chartData>
  <cx:chart>
    <cx:title pos="t" align="ctr" overlay="0">
      <cx:tx>
        <cx:txData>
          <cx:v>Расходы</cx:v>
        </cx:txData>
      </cx:tx>
      <cx:txPr>
        <a:bodyPr rot="0" spcFirstLastPara="1" vertOverflow="ellipsis" vert="horz" wrap="square" lIns="38100" tIns="19050" rIns="38100" bIns="19050" anchor="ctr" anchorCtr="1" compatLnSpc="0"/>
        <a:lstStyle/>
        <a:p>
          <a:pPr algn="ctr" rtl="0">
            <a:defRPr sz="2128" b="1" i="0" u="none" strike="noStrike" kern="1200" cap="all" spc="120" normalizeH="0" baseline="0">
              <a:solidFill>
                <a:prstClr val="black">
                  <a:lumMod val="65000"/>
                  <a:lumOff val="35000"/>
                </a:prstClr>
              </a:solidFill>
              <a:latin typeface="+mn-lt"/>
              <a:ea typeface="+mn-ea"/>
              <a:cs typeface="+mn-cs"/>
            </a:defRPr>
          </a:pPr>
          <a:r>
            <a:rPr kumimoji="0" lang="ru-RU" sz="2128" b="1" i="0" u="none" strike="noStrike" kern="1200" cap="all" spc="120" normalizeH="0" baseline="0" noProof="0" dirty="0">
              <a:ln>
                <a:noFill/>
              </a:ln>
              <a:solidFill>
                <a:prstClr val="black">
                  <a:lumMod val="65000"/>
                  <a:lumOff val="35000"/>
                </a:prstClr>
              </a:solidFill>
              <a:effectLst/>
              <a:uLnTx/>
              <a:uFillTx/>
              <a:latin typeface="Century Gothic" panose="020F0302020204030204"/>
            </a:rPr>
            <a:t>Расходы</a:t>
          </a:r>
        </a:p>
      </cx:txPr>
    </cx:title>
    <cx:plotArea>
      <cx:plotAreaRegion>
        <cx:series layoutId="sunburst" uniqueId="{D464D757-165B-43C6-84BB-7A3C1E609FC5}">
          <cx:tx>
            <cx:txData>
              <cx:f>Лист1!$B$1</cx:f>
              <cx:v>Расходы</cx:v>
            </cx:txData>
          </cx:tx>
          <cx:dataLabels pos="ctr">
            <cx:visibility seriesName="0" categoryName="0" value="1"/>
          </cx:dataLabels>
          <cx:dataId val="0"/>
        </cx:series>
      </cx:plotAreaRegion>
      <cx:axis id="1" hidden="1">
        <cx:valScaling/>
        <cx:tickLabels/>
      </cx:axis>
    </cx:plotArea>
    <cx:legend pos="r" align="ctr" overlay="0"/>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3">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a:solidFill>
          <a:schemeClr val="lt1"/>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83">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a:solidFill>
          <a:schemeClr val="lt1"/>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ru-RU" dirty="0"/>
            <a:t>В</a:t>
          </a:r>
          <a:r>
            <a:rPr lang="ru" dirty="0"/>
            <a:t> случае превышения расходов над доходами образуется дефицит бюджета  (необходимы источники покрытия дефицита, можно например, использовать остатки средств или привлеч средства в долг)</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rtl="0">
            <a:lnSpc>
              <a:spcPct val="100000"/>
            </a:lnSpc>
            <a:defRPr cap="all"/>
          </a:pPr>
          <a:endParaRPr lang="ru" dirty="0"/>
        </a:p>
        <a:p>
          <a:pPr rtl="0">
            <a:lnSpc>
              <a:spcPct val="100000"/>
            </a:lnSpc>
            <a:defRPr cap="all"/>
          </a:pPr>
          <a:r>
            <a:rPr lang="ru" dirty="0"/>
            <a:t>Сбалансированность бюджета по доходам и расходам – основополагающее требование предъявляемое к органам, составляющим и утверждающим бюджет</a:t>
          </a:r>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rtl="0">
            <a:lnSpc>
              <a:spcPct val="100000"/>
            </a:lnSpc>
            <a:defRPr cap="all"/>
          </a:pPr>
          <a:r>
            <a:rPr lang="ru-RU" dirty="0"/>
            <a:t>В</a:t>
          </a:r>
          <a:r>
            <a:rPr lang="ru" dirty="0"/>
            <a:t> случае превышения доходов над расходами образуется профицит бюджета (можно накапливать резервы, погашать имеющиеся долги.)</a:t>
          </a:r>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custScaleX="218841" custScaleY="187725" custLinFactNeighborX="804" custLinFactNeighborY="3216"/>
      <dgm:spPr>
        <a:blipFill rotWithShape="1">
          <a:blip xmlns:r="http://schemas.openxmlformats.org/officeDocument/2006/relationships" r:embed="rId1"/>
          <a:srcRect/>
          <a:stretch>
            <a:fillRect l="-19000" r="-19000"/>
          </a:stretch>
        </a:blipFill>
        <a:ln>
          <a:noFill/>
        </a:ln>
      </dgm:spPr>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custScaleX="393275" custScaleY="221840" custLinFactNeighborX="3342" custLinFactNeighborY="14547"/>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a:noFill/>
        </a:ln>
      </dgm:spPr>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custScaleY="4974">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custScaleX="230313" custScaleY="206224" custLinFactNeighborX="-804"/>
      <dgm:spPr>
        <a:blipFill rotWithShape="1">
          <a:blip xmlns:r="http://schemas.openxmlformats.org/officeDocument/2006/relationships" r:embed="rId3"/>
          <a:srcRect/>
          <a:stretch>
            <a:fillRect l="-16000" r="-16000"/>
          </a:stretch>
        </a:blipFill>
        <a:ln>
          <a:noFill/>
        </a:ln>
      </dgm:spPr>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AA5FA-D21F-4477-97BF-E29124FB67A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9F6531BC-E68D-4737-9DB1-208747EEEC9D}">
      <dgm:prSet phldrT="[Текст]"/>
      <dgm:spPr>
        <a:solidFill>
          <a:srgbClr val="0070C0"/>
        </a:solidFill>
      </dgm:spPr>
      <dgm:t>
        <a:bodyPr/>
        <a:lstStyle/>
        <a:p>
          <a:r>
            <a:rPr lang="ru-RU" dirty="0"/>
            <a:t>Гражданин как налогоплательщик</a:t>
          </a:r>
        </a:p>
      </dgm:t>
    </dgm:pt>
    <dgm:pt modelId="{DC3FECA9-000C-4378-8699-6C6CDB15CCA6}" type="parTrans" cxnId="{695FE5A5-3AE4-49C5-8154-98A7DD3B7FA8}">
      <dgm:prSet/>
      <dgm:spPr/>
      <dgm:t>
        <a:bodyPr/>
        <a:lstStyle/>
        <a:p>
          <a:endParaRPr lang="ru-RU"/>
        </a:p>
      </dgm:t>
    </dgm:pt>
    <dgm:pt modelId="{81ED6025-8CE1-4218-8E07-BE91F91BA767}" type="sibTrans" cxnId="{695FE5A5-3AE4-49C5-8154-98A7DD3B7FA8}">
      <dgm:prSet/>
      <dgm:spPr/>
      <dgm:t>
        <a:bodyPr/>
        <a:lstStyle/>
        <a:p>
          <a:endParaRPr lang="ru-RU"/>
        </a:p>
      </dgm:t>
    </dgm:pt>
    <dgm:pt modelId="{25BF4F6A-7292-4023-94E4-877003765C69}">
      <dgm:prSet phldrT="[Текст]"/>
      <dgm:spPr>
        <a:blipFill rotWithShape="0">
          <a:blip xmlns:r="http://schemas.openxmlformats.org/officeDocument/2006/relationships" r:embed="rId1"/>
          <a:srcRect/>
          <a:stretch>
            <a:fillRect l="-25000" r="-25000"/>
          </a:stretch>
        </a:blipFill>
      </dgm:spPr>
      <dgm:t>
        <a:bodyPr/>
        <a:lstStyle/>
        <a:p>
          <a:r>
            <a:rPr lang="ru-RU" dirty="0"/>
            <a:t>Участвует в доходной части бюджета</a:t>
          </a:r>
        </a:p>
      </dgm:t>
    </dgm:pt>
    <dgm:pt modelId="{DE9FD549-617A-4B07-A093-E9EC0DCED6DD}" type="parTrans" cxnId="{81D1084C-8D84-4004-B185-652FC277F79B}">
      <dgm:prSet/>
      <dgm:spPr/>
      <dgm:t>
        <a:bodyPr/>
        <a:lstStyle/>
        <a:p>
          <a:endParaRPr lang="ru-RU"/>
        </a:p>
      </dgm:t>
    </dgm:pt>
    <dgm:pt modelId="{E5C33E18-CACF-4683-B0C1-71B59F1D575D}" type="sibTrans" cxnId="{81D1084C-8D84-4004-B185-652FC277F79B}">
      <dgm:prSet/>
      <dgm:spPr/>
      <dgm:t>
        <a:bodyPr/>
        <a:lstStyle/>
        <a:p>
          <a:endParaRPr lang="ru-RU"/>
        </a:p>
      </dgm:t>
    </dgm:pt>
    <dgm:pt modelId="{D6E1DC0E-C987-4DA4-9EEA-ABC52473531C}">
      <dgm:prSet phldrT="[Текст]"/>
      <dgm:spPr>
        <a:solidFill>
          <a:srgbClr val="0070C0"/>
        </a:solidFill>
      </dgm:spPr>
      <dgm:t>
        <a:bodyPr/>
        <a:lstStyle/>
        <a:p>
          <a:r>
            <a:rPr lang="ru-RU" dirty="0"/>
            <a:t>Гражданин как получатель социальных гарантий</a:t>
          </a:r>
        </a:p>
      </dgm:t>
    </dgm:pt>
    <dgm:pt modelId="{142DAFB8-636C-4019-96DA-204956D4F077}" type="parTrans" cxnId="{0E86AF5F-2312-487A-B9C7-3A55EA8CA360}">
      <dgm:prSet/>
      <dgm:spPr/>
      <dgm:t>
        <a:bodyPr/>
        <a:lstStyle/>
        <a:p>
          <a:endParaRPr lang="ru-RU"/>
        </a:p>
      </dgm:t>
    </dgm:pt>
    <dgm:pt modelId="{C0C32605-61B8-4D42-8214-83C1D58EB490}" type="sibTrans" cxnId="{0E86AF5F-2312-487A-B9C7-3A55EA8CA360}">
      <dgm:prSet/>
      <dgm:spPr/>
      <dgm:t>
        <a:bodyPr/>
        <a:lstStyle/>
        <a:p>
          <a:endParaRPr lang="ru-RU"/>
        </a:p>
      </dgm:t>
    </dgm:pt>
    <dgm:pt modelId="{D491230C-C4AE-4346-96A6-1EA4B2F65BE8}">
      <dgm:prSet phldrT="[Текст]"/>
      <dgm:spPr>
        <a:blipFill rotWithShape="0">
          <a:blip xmlns:r="http://schemas.openxmlformats.org/officeDocument/2006/relationships" r:embed="rId2"/>
          <a:srcRect/>
          <a:stretch>
            <a:fillRect l="-17000" r="-17000"/>
          </a:stretch>
        </a:blipFill>
      </dgm:spPr>
      <dgm:t>
        <a:bodyPr/>
        <a:lstStyle/>
        <a:p>
          <a:r>
            <a:rPr lang="ru-RU" dirty="0"/>
            <a:t>Получает социальные гарантии (образование, здравоохранение, жилищно-коммунальное хозяйство, культура, физическая культура и спорт, социальные льготы и другие направления социальных гарантий населению) расходная часть бюджета. </a:t>
          </a:r>
        </a:p>
      </dgm:t>
    </dgm:pt>
    <dgm:pt modelId="{A5DC7034-A05E-489E-98F6-A51BFE573953}" type="parTrans" cxnId="{514AEB37-27DB-40DC-BA7C-5BCCF2DFA8A5}">
      <dgm:prSet/>
      <dgm:spPr/>
      <dgm:t>
        <a:bodyPr/>
        <a:lstStyle/>
        <a:p>
          <a:endParaRPr lang="ru-RU"/>
        </a:p>
      </dgm:t>
    </dgm:pt>
    <dgm:pt modelId="{3E5928AF-F1FB-4278-A5DD-905EF5ABB018}" type="sibTrans" cxnId="{514AEB37-27DB-40DC-BA7C-5BCCF2DFA8A5}">
      <dgm:prSet/>
      <dgm:spPr/>
      <dgm:t>
        <a:bodyPr/>
        <a:lstStyle/>
        <a:p>
          <a:endParaRPr lang="ru-RU"/>
        </a:p>
      </dgm:t>
    </dgm:pt>
    <dgm:pt modelId="{7E6D372F-D439-48F6-8A77-6F3F13342414}" type="pres">
      <dgm:prSet presAssocID="{9BCAA5FA-D21F-4477-97BF-E29124FB67A5}" presName="Name0" presStyleCnt="0">
        <dgm:presLayoutVars>
          <dgm:dir/>
          <dgm:animLvl val="lvl"/>
          <dgm:resizeHandles/>
        </dgm:presLayoutVars>
      </dgm:prSet>
      <dgm:spPr/>
    </dgm:pt>
    <dgm:pt modelId="{FB1718E1-CFB1-4BF5-A9CC-F63BED50A6A2}" type="pres">
      <dgm:prSet presAssocID="{9F6531BC-E68D-4737-9DB1-208747EEEC9D}" presName="linNode" presStyleCnt="0"/>
      <dgm:spPr/>
    </dgm:pt>
    <dgm:pt modelId="{AFDEFB81-7089-4CE9-9C5D-788643BBE8F4}" type="pres">
      <dgm:prSet presAssocID="{9F6531BC-E68D-4737-9DB1-208747EEEC9D}" presName="parentShp" presStyleLbl="node1" presStyleIdx="0" presStyleCnt="2">
        <dgm:presLayoutVars>
          <dgm:bulletEnabled val="1"/>
        </dgm:presLayoutVars>
      </dgm:prSet>
      <dgm:spPr/>
    </dgm:pt>
    <dgm:pt modelId="{78DACC21-E823-42B2-A51A-BB455E8B8A44}" type="pres">
      <dgm:prSet presAssocID="{9F6531BC-E68D-4737-9DB1-208747EEEC9D}" presName="childShp" presStyleLbl="bgAccFollowNode1" presStyleIdx="0" presStyleCnt="2">
        <dgm:presLayoutVars>
          <dgm:bulletEnabled val="1"/>
        </dgm:presLayoutVars>
      </dgm:prSet>
      <dgm:spPr/>
    </dgm:pt>
    <dgm:pt modelId="{84EA7803-9D82-49ED-9BC0-22CE8799C48D}" type="pres">
      <dgm:prSet presAssocID="{81ED6025-8CE1-4218-8E07-BE91F91BA767}" presName="spacing" presStyleCnt="0"/>
      <dgm:spPr/>
    </dgm:pt>
    <dgm:pt modelId="{DC658244-A598-400C-B795-42DA8BE11A10}" type="pres">
      <dgm:prSet presAssocID="{D6E1DC0E-C987-4DA4-9EEA-ABC52473531C}" presName="linNode" presStyleCnt="0"/>
      <dgm:spPr/>
    </dgm:pt>
    <dgm:pt modelId="{311EC6A4-E5C9-4A51-A881-57AB841A2F0D}" type="pres">
      <dgm:prSet presAssocID="{D6E1DC0E-C987-4DA4-9EEA-ABC52473531C}" presName="parentShp" presStyleLbl="node1" presStyleIdx="1" presStyleCnt="2">
        <dgm:presLayoutVars>
          <dgm:bulletEnabled val="1"/>
        </dgm:presLayoutVars>
      </dgm:prSet>
      <dgm:spPr/>
    </dgm:pt>
    <dgm:pt modelId="{6E07AFC2-52EC-4056-97F3-B1960756D4AE}" type="pres">
      <dgm:prSet presAssocID="{D6E1DC0E-C987-4DA4-9EEA-ABC52473531C}" presName="childShp" presStyleLbl="bgAccFollowNode1" presStyleIdx="1" presStyleCnt="2">
        <dgm:presLayoutVars>
          <dgm:bulletEnabled val="1"/>
        </dgm:presLayoutVars>
      </dgm:prSet>
      <dgm:spPr/>
    </dgm:pt>
  </dgm:ptLst>
  <dgm:cxnLst>
    <dgm:cxn modelId="{028D502D-B60D-4165-8EEA-5AE24016BC11}" type="presOf" srcId="{D6E1DC0E-C987-4DA4-9EEA-ABC52473531C}" destId="{311EC6A4-E5C9-4A51-A881-57AB841A2F0D}" srcOrd="0" destOrd="0" presId="urn:microsoft.com/office/officeart/2005/8/layout/vList6"/>
    <dgm:cxn modelId="{514AEB37-27DB-40DC-BA7C-5BCCF2DFA8A5}" srcId="{D6E1DC0E-C987-4DA4-9EEA-ABC52473531C}" destId="{D491230C-C4AE-4346-96A6-1EA4B2F65BE8}" srcOrd="0" destOrd="0" parTransId="{A5DC7034-A05E-489E-98F6-A51BFE573953}" sibTransId="{3E5928AF-F1FB-4278-A5DD-905EF5ABB018}"/>
    <dgm:cxn modelId="{0E86AF5F-2312-487A-B9C7-3A55EA8CA360}" srcId="{9BCAA5FA-D21F-4477-97BF-E29124FB67A5}" destId="{D6E1DC0E-C987-4DA4-9EEA-ABC52473531C}" srcOrd="1" destOrd="0" parTransId="{142DAFB8-636C-4019-96DA-204956D4F077}" sibTransId="{C0C32605-61B8-4D42-8214-83C1D58EB490}"/>
    <dgm:cxn modelId="{81D1084C-8D84-4004-B185-652FC277F79B}" srcId="{9F6531BC-E68D-4737-9DB1-208747EEEC9D}" destId="{25BF4F6A-7292-4023-94E4-877003765C69}" srcOrd="0" destOrd="0" parTransId="{DE9FD549-617A-4B07-A093-E9EC0DCED6DD}" sibTransId="{E5C33E18-CACF-4683-B0C1-71B59F1D575D}"/>
    <dgm:cxn modelId="{695FE5A5-3AE4-49C5-8154-98A7DD3B7FA8}" srcId="{9BCAA5FA-D21F-4477-97BF-E29124FB67A5}" destId="{9F6531BC-E68D-4737-9DB1-208747EEEC9D}" srcOrd="0" destOrd="0" parTransId="{DC3FECA9-000C-4378-8699-6C6CDB15CCA6}" sibTransId="{81ED6025-8CE1-4218-8E07-BE91F91BA767}"/>
    <dgm:cxn modelId="{44C280A6-9B33-42B5-8A37-0441E1291F2A}" type="presOf" srcId="{D491230C-C4AE-4346-96A6-1EA4B2F65BE8}" destId="{6E07AFC2-52EC-4056-97F3-B1960756D4AE}" srcOrd="0" destOrd="0" presId="urn:microsoft.com/office/officeart/2005/8/layout/vList6"/>
    <dgm:cxn modelId="{BE4119B2-AEE2-442F-8AB2-CAEF469F6DFE}" type="presOf" srcId="{25BF4F6A-7292-4023-94E4-877003765C69}" destId="{78DACC21-E823-42B2-A51A-BB455E8B8A44}" srcOrd="0" destOrd="0" presId="urn:microsoft.com/office/officeart/2005/8/layout/vList6"/>
    <dgm:cxn modelId="{E256ABD1-201B-4E8C-89CE-C0C4D11CFDC6}" type="presOf" srcId="{9BCAA5FA-D21F-4477-97BF-E29124FB67A5}" destId="{7E6D372F-D439-48F6-8A77-6F3F13342414}" srcOrd="0" destOrd="0" presId="urn:microsoft.com/office/officeart/2005/8/layout/vList6"/>
    <dgm:cxn modelId="{25D1C8F3-4745-402D-BF6E-0F2940200B4A}" type="presOf" srcId="{9F6531BC-E68D-4737-9DB1-208747EEEC9D}" destId="{AFDEFB81-7089-4CE9-9C5D-788643BBE8F4}" srcOrd="0" destOrd="0" presId="urn:microsoft.com/office/officeart/2005/8/layout/vList6"/>
    <dgm:cxn modelId="{4784D6E7-7C3A-484B-A0D2-CB3D600F9192}" type="presParOf" srcId="{7E6D372F-D439-48F6-8A77-6F3F13342414}" destId="{FB1718E1-CFB1-4BF5-A9CC-F63BED50A6A2}" srcOrd="0" destOrd="0" presId="urn:microsoft.com/office/officeart/2005/8/layout/vList6"/>
    <dgm:cxn modelId="{E1A6F4E4-5EDD-477D-9AAE-E7C3CF596EFF}" type="presParOf" srcId="{FB1718E1-CFB1-4BF5-A9CC-F63BED50A6A2}" destId="{AFDEFB81-7089-4CE9-9C5D-788643BBE8F4}" srcOrd="0" destOrd="0" presId="urn:microsoft.com/office/officeart/2005/8/layout/vList6"/>
    <dgm:cxn modelId="{3086E931-DFB8-452F-A841-EA681DC391CA}" type="presParOf" srcId="{FB1718E1-CFB1-4BF5-A9CC-F63BED50A6A2}" destId="{78DACC21-E823-42B2-A51A-BB455E8B8A44}" srcOrd="1" destOrd="0" presId="urn:microsoft.com/office/officeart/2005/8/layout/vList6"/>
    <dgm:cxn modelId="{8B2D2ED7-A901-4EB3-AF19-0A1D6D545714}" type="presParOf" srcId="{7E6D372F-D439-48F6-8A77-6F3F13342414}" destId="{84EA7803-9D82-49ED-9BC0-22CE8799C48D}" srcOrd="1" destOrd="0" presId="urn:microsoft.com/office/officeart/2005/8/layout/vList6"/>
    <dgm:cxn modelId="{8A2015F1-2DCA-4F8E-9D4F-58BDFA30673D}" type="presParOf" srcId="{7E6D372F-D439-48F6-8A77-6F3F13342414}" destId="{DC658244-A598-400C-B795-42DA8BE11A10}" srcOrd="2" destOrd="0" presId="urn:microsoft.com/office/officeart/2005/8/layout/vList6"/>
    <dgm:cxn modelId="{051E5836-0326-4923-A1BD-F870C5D98C8B}" type="presParOf" srcId="{DC658244-A598-400C-B795-42DA8BE11A10}" destId="{311EC6A4-E5C9-4A51-A881-57AB841A2F0D}" srcOrd="0" destOrd="0" presId="urn:microsoft.com/office/officeart/2005/8/layout/vList6"/>
    <dgm:cxn modelId="{F2358A4A-5985-4F2D-A75F-D2529561B326}" type="presParOf" srcId="{DC658244-A598-400C-B795-42DA8BE11A10}" destId="{6E07AFC2-52EC-4056-97F3-B1960756D4A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566437" y="376668"/>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350828" y="341489"/>
          <a:ext cx="2197300" cy="1884876"/>
        </a:xfrm>
        <a:prstGeom prst="rect">
          <a:avLst/>
        </a:prstGeom>
        <a:blipFill rotWithShape="1">
          <a:blip xmlns:r="http://schemas.openxmlformats.org/officeDocument/2006/relationships" r:embed="rId1"/>
          <a:srcRect/>
          <a:stretch>
            <a:fillRect l="-19000" r="-1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7031" y="2671668"/>
          <a:ext cx="2868750" cy="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488950" rtl="0">
            <a:lnSpc>
              <a:spcPct val="100000"/>
            </a:lnSpc>
            <a:spcBef>
              <a:spcPct val="0"/>
            </a:spcBef>
            <a:spcAft>
              <a:spcPct val="35000"/>
            </a:spcAft>
            <a:buNone/>
            <a:defRPr cap="all"/>
          </a:pPr>
          <a:r>
            <a:rPr lang="ru-RU" sz="1100" kern="1200" dirty="0"/>
            <a:t>В</a:t>
          </a:r>
          <a:r>
            <a:rPr lang="ru" sz="1100" kern="1200" dirty="0"/>
            <a:t> случае превышения расходов над доходами образуется дефицит бюджета  (необходимы источники покрытия дефицита, можно например, использовать остатки средств или привлеч средства в долг)</a:t>
          </a:r>
        </a:p>
      </dsp:txBody>
      <dsp:txXfrm>
        <a:off x="7031" y="2671668"/>
        <a:ext cx="2868750" cy="2520"/>
      </dsp:txXfrm>
    </dsp:sp>
    <dsp:sp modelId="{BCD8CDD9-0C56-4401-ADB1-8B48DAB2C96F}">
      <dsp:nvSpPr>
        <dsp:cNvPr id="0" name=""/>
        <dsp:cNvSpPr/>
      </dsp:nvSpPr>
      <dsp:spPr>
        <a:xfrm>
          <a:off x="4477207" y="462901"/>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3411368" y="370225"/>
          <a:ext cx="3948726" cy="222741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917801" y="2759099"/>
          <a:ext cx="2868750" cy="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488950" rtl="0">
            <a:lnSpc>
              <a:spcPct val="100000"/>
            </a:lnSpc>
            <a:spcBef>
              <a:spcPct val="0"/>
            </a:spcBef>
            <a:spcAft>
              <a:spcPct val="35000"/>
            </a:spcAft>
            <a:buNone/>
            <a:defRPr cap="all"/>
          </a:pPr>
          <a:endParaRPr lang="ru" sz="1100" kern="1200" dirty="0"/>
        </a:p>
        <a:p>
          <a:pPr marL="0" lvl="0" indent="0" algn="ctr" defTabSz="488950" rtl="0">
            <a:lnSpc>
              <a:spcPct val="100000"/>
            </a:lnSpc>
            <a:spcBef>
              <a:spcPct val="0"/>
            </a:spcBef>
            <a:spcAft>
              <a:spcPct val="35000"/>
            </a:spcAft>
            <a:buNone/>
            <a:defRPr cap="all"/>
          </a:pPr>
          <a:r>
            <a:rPr lang="ru" sz="1100" kern="1200" dirty="0"/>
            <a:t>Сбалансированность бюджета по доходам и расходам – основополагающее требование предъявляемое к органам, составляющим и утверждающим бюджет</a:t>
          </a:r>
        </a:p>
      </dsp:txBody>
      <dsp:txXfrm>
        <a:off x="3917801" y="2759099"/>
        <a:ext cx="2868750" cy="125"/>
      </dsp:txXfrm>
    </dsp:sp>
    <dsp:sp modelId="{FF93E135-77D6-48A0-8871-9BC93D705D06}">
      <dsp:nvSpPr>
        <dsp:cNvPr id="0" name=""/>
        <dsp:cNvSpPr/>
      </dsp:nvSpPr>
      <dsp:spPr>
        <a:xfrm>
          <a:off x="8387976" y="423104"/>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98629" y="262763"/>
          <a:ext cx="2312486" cy="2070617"/>
        </a:xfrm>
        <a:prstGeom prst="rect">
          <a:avLst/>
        </a:prstGeom>
        <a:blipFill rotWithShape="1">
          <a:blip xmlns:r="http://schemas.openxmlformats.org/officeDocument/2006/relationships" r:embed="rId3"/>
          <a:srcRect/>
          <a:stretch>
            <a:fillRect l="-16000" r="-16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828570" y="2718104"/>
          <a:ext cx="2868750" cy="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488950" rtl="0">
            <a:lnSpc>
              <a:spcPct val="100000"/>
            </a:lnSpc>
            <a:spcBef>
              <a:spcPct val="0"/>
            </a:spcBef>
            <a:spcAft>
              <a:spcPct val="35000"/>
            </a:spcAft>
            <a:buNone/>
            <a:defRPr cap="all"/>
          </a:pPr>
          <a:r>
            <a:rPr lang="ru-RU" sz="1100" kern="1200" dirty="0"/>
            <a:t>В</a:t>
          </a:r>
          <a:r>
            <a:rPr lang="ru" sz="1100" kern="1200" dirty="0"/>
            <a:t> случае превышения доходов над расходами образуется профицит бюджета (можно накапливать резервы, погашать имеющиеся долги.)</a:t>
          </a:r>
        </a:p>
      </dsp:txBody>
      <dsp:txXfrm>
        <a:off x="7828570" y="2718104"/>
        <a:ext cx="2868750" cy="2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ACC21-E823-42B2-A51A-BB455E8B8A44}">
      <dsp:nvSpPr>
        <dsp:cNvPr id="0" name=""/>
        <dsp:cNvSpPr/>
      </dsp:nvSpPr>
      <dsp:spPr>
        <a:xfrm>
          <a:off x="4023360" y="469"/>
          <a:ext cx="6035040" cy="1832736"/>
        </a:xfrm>
        <a:prstGeom prst="rightArrow">
          <a:avLst>
            <a:gd name="adj1" fmla="val 75000"/>
            <a:gd name="adj2" fmla="val 50000"/>
          </a:avLst>
        </a:prstGeom>
        <a:blipFill rotWithShape="0">
          <a:blip xmlns:r="http://schemas.openxmlformats.org/officeDocument/2006/relationships" r:embed="rId1"/>
          <a:srcRect/>
          <a:stretch>
            <a:fillRect l="-25000" r="-25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a:t>Участвует в доходной части бюджета</a:t>
          </a:r>
        </a:p>
      </dsp:txBody>
      <dsp:txXfrm>
        <a:off x="4023360" y="229561"/>
        <a:ext cx="5347764" cy="1374552"/>
      </dsp:txXfrm>
    </dsp:sp>
    <dsp:sp modelId="{AFDEFB81-7089-4CE9-9C5D-788643BBE8F4}">
      <dsp:nvSpPr>
        <dsp:cNvPr id="0" name=""/>
        <dsp:cNvSpPr/>
      </dsp:nvSpPr>
      <dsp:spPr>
        <a:xfrm>
          <a:off x="0" y="469"/>
          <a:ext cx="4023360" cy="1832736"/>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u-RU" sz="2700" kern="1200" dirty="0"/>
            <a:t>Гражданин как налогоплательщик</a:t>
          </a:r>
        </a:p>
      </dsp:txBody>
      <dsp:txXfrm>
        <a:off x="89467" y="89936"/>
        <a:ext cx="3844426" cy="1653802"/>
      </dsp:txXfrm>
    </dsp:sp>
    <dsp:sp modelId="{6E07AFC2-52EC-4056-97F3-B1960756D4AE}">
      <dsp:nvSpPr>
        <dsp:cNvPr id="0" name=""/>
        <dsp:cNvSpPr/>
      </dsp:nvSpPr>
      <dsp:spPr>
        <a:xfrm>
          <a:off x="4023360" y="2016480"/>
          <a:ext cx="6035040" cy="1832736"/>
        </a:xfrm>
        <a:prstGeom prst="rightArrow">
          <a:avLst>
            <a:gd name="adj1" fmla="val 75000"/>
            <a:gd name="adj2" fmla="val 50000"/>
          </a:avLst>
        </a:prstGeom>
        <a:blipFill rotWithShape="0">
          <a:blip xmlns:r="http://schemas.openxmlformats.org/officeDocument/2006/relationships" r:embed="rId2"/>
          <a:srcRect/>
          <a:stretch>
            <a:fillRect l="-17000" r="-17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Получает социальные гарантии (образование, здравоохранение, жилищно-коммунальное хозяйство, культура, физическая культура и спорт, социальные льготы и другие направления социальных гарантий населению) расходная часть бюджета. </a:t>
          </a:r>
        </a:p>
      </dsp:txBody>
      <dsp:txXfrm>
        <a:off x="4023360" y="2245572"/>
        <a:ext cx="5347764" cy="1374552"/>
      </dsp:txXfrm>
    </dsp:sp>
    <dsp:sp modelId="{311EC6A4-E5C9-4A51-A881-57AB841A2F0D}">
      <dsp:nvSpPr>
        <dsp:cNvPr id="0" name=""/>
        <dsp:cNvSpPr/>
      </dsp:nvSpPr>
      <dsp:spPr>
        <a:xfrm>
          <a:off x="0" y="2016480"/>
          <a:ext cx="4023360" cy="1832736"/>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u-RU" sz="2700" kern="1200" dirty="0"/>
            <a:t>Гражданин как получатель социальных гарантий</a:t>
          </a:r>
        </a:p>
      </dsp:txBody>
      <dsp:txXfrm>
        <a:off x="89467" y="2105947"/>
        <a:ext cx="3844426" cy="165380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t>17.11.2023</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t>17.11.2023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506E9A3-1561-45B7-908B-DACC52528ABB}" type="datetime1">
              <a:rPr lang="ru-RU" smtClean="0"/>
              <a:t>17.11.2023</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3E92B999-6CB2-48D4-8AF6-3D1A5D13436B}" type="datetime1">
              <a:rPr lang="ru-RU" smtClean="0"/>
              <a:t>17.11.2023</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B52C98DB-1092-48C4-AD4E-BD3E9D2E2345}" type="datetime1">
              <a:rPr lang="ru-RU" smtClean="0"/>
              <a:t>17.11.2023</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629C2F20-7994-4D1E-A01C-96ECBA4612EB}" type="datetime1">
              <a:rPr lang="ru-RU" smtClean="0"/>
              <a:t>17.11.2023</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B2CE4EA-3B49-4A00-ADF3-7C7272A626C1}" type="datetime1">
              <a:rPr lang="ru-RU" smtClean="0"/>
              <a:t>17.11.2023</a:t>
            </a:fld>
            <a:endParaRPr lang="en-US"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A16848F-27AD-43B9-904C-1CF05D24EB3C}" type="datetime1">
              <a:rPr lang="ru-RU" smtClean="0"/>
              <a:t>17.11.2023</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23090412-2DE5-405A-816E-F08FB54EB168}" type="datetime1">
              <a:rPr lang="ru-RU" smtClean="0"/>
              <a:t>17.11.2023</a:t>
            </a:fld>
            <a:endParaRPr lang="en-US"/>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F4C2D7CB-4DC1-4BB7-BF00-4C36160857E0}" type="datetime1">
              <a:rPr lang="ru-RU" smtClean="0"/>
              <a:t>17.11.2023</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060D38F-E364-4ED4-9BF4-D7F00FFBE76A}" type="datetime1">
              <a:rPr lang="ru-RU" smtClean="0"/>
              <a:t>17.11.2023</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183FEFD-AB08-4CB5-AE4D-2F6B12D8E3B0}" type="datetime1">
              <a:rPr lang="ru-RU" smtClean="0"/>
              <a:t>17.11.2023</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BEA1583-5CEF-4E36-A7FC-D34B7E954D76}" type="datetime1">
              <a:rPr lang="ru-RU" smtClean="0"/>
              <a:t>17.11.2023</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1068A786-B8BF-4988-ACBA-DD9B5BC8D522}" type="datetime1">
              <a:rPr lang="ru-RU" smtClean="0"/>
              <a:t>17.11.2023</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4/relationships/chartEx" Target="../charts/chartEx1.xml"/><Relationship Id="rId1" Type="http://schemas.openxmlformats.org/officeDocument/2006/relationships/slideLayout" Target="../slideLayouts/slideLayout4.xml"/><Relationship Id="rId5" Type="http://schemas.openxmlformats.org/officeDocument/2006/relationships/image" Target="../media/image70.png"/><Relationship Id="rId4" Type="http://schemas.microsoft.com/office/2014/relationships/chartEx" Target="../charts/chartEx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r="-1"/>
          <a:stretch/>
        </p:blipFill>
        <p:spPr>
          <a:xfrm>
            <a:off x="21" y="10"/>
            <a:ext cx="12191979" cy="6857990"/>
          </a:xfrm>
          <a:prstGeom prst="rect">
            <a:avLst/>
          </a:prstGeom>
        </p:spPr>
      </p:pic>
      <p:sp>
        <p:nvSpPr>
          <p:cNvPr id="82" name="Прямоугольник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угольник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6033793" y="2355459"/>
            <a:ext cx="4775075" cy="1313278"/>
          </a:xfrm>
        </p:spPr>
        <p:txBody>
          <a:bodyPr rtlCol="0">
            <a:normAutofit/>
          </a:bodyPr>
          <a:lstStyle/>
          <a:p>
            <a:r>
              <a:rPr lang="ru" sz="4400" dirty="0">
                <a:solidFill>
                  <a:schemeClr val="tx1"/>
                </a:solidFill>
              </a:rPr>
              <a:t>БЮДЖЕТ ДЛЯ ГРАЖДАН </a:t>
            </a: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6033793" y="3668737"/>
            <a:ext cx="4775075" cy="886907"/>
          </a:xfrm>
        </p:spPr>
        <p:txBody>
          <a:bodyPr rtlCol="0">
            <a:noAutofit/>
          </a:bodyPr>
          <a:lstStyle/>
          <a:p>
            <a:pPr rtl="0">
              <a:spcAft>
                <a:spcPts val="600"/>
              </a:spcAft>
            </a:pPr>
            <a:r>
              <a:rPr lang="ru-RU" sz="1400" dirty="0">
                <a:solidFill>
                  <a:schemeClr val="tx1"/>
                </a:solidFill>
              </a:rPr>
              <a:t>К решению совета депутатов МО Селивановское сельское поселение Волховского МР ЛО №144 от 15.12.2022 н</a:t>
            </a:r>
            <a:r>
              <a:rPr lang="ru" sz="1400" dirty="0">
                <a:solidFill>
                  <a:schemeClr val="tx1"/>
                </a:solidFill>
              </a:rPr>
              <a:t>а 2023 год и плановый период 2024-2025 гг.</a:t>
            </a:r>
          </a:p>
        </p:txBody>
      </p:sp>
      <p:pic>
        <p:nvPicPr>
          <p:cNvPr id="4" name="Рисунок 3">
            <a:extLst>
              <a:ext uri="{FF2B5EF4-FFF2-40B4-BE49-F238E27FC236}">
                <a16:creationId xmlns:a16="http://schemas.microsoft.com/office/drawing/2014/main" id="{04156CB2-F1FA-FAB9-BBFE-FA2583119416}"/>
              </a:ext>
            </a:extLst>
          </p:cNvPr>
          <p:cNvPicPr>
            <a:picLocks noChangeAspect="1"/>
          </p:cNvPicPr>
          <p:nvPr/>
        </p:nvPicPr>
        <p:blipFill>
          <a:blip r:embed="rId4"/>
          <a:stretch>
            <a:fillRect/>
          </a:stretch>
        </p:blipFill>
        <p:spPr>
          <a:xfrm>
            <a:off x="219368" y="322508"/>
            <a:ext cx="2358369" cy="2194269"/>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5F4862-63F0-A353-51B9-F4E3FBD61996}"/>
              </a:ext>
            </a:extLst>
          </p:cNvPr>
          <p:cNvSpPr>
            <a:spLocks noGrp="1"/>
          </p:cNvSpPr>
          <p:nvPr>
            <p:ph type="title"/>
          </p:nvPr>
        </p:nvSpPr>
        <p:spPr>
          <a:xfrm>
            <a:off x="1066800" y="642594"/>
            <a:ext cx="10058400" cy="1020743"/>
          </a:xfrm>
        </p:spPr>
        <p:txBody>
          <a:bodyPr/>
          <a:lstStyle/>
          <a:p>
            <a:r>
              <a:rPr lang="ru-RU" dirty="0"/>
              <a:t>ЧТО ТАКОЕ «БЮДЖЕТ ДЛЯ ГРАЖДАН»?</a:t>
            </a:r>
          </a:p>
        </p:txBody>
      </p:sp>
      <p:sp>
        <p:nvSpPr>
          <p:cNvPr id="3" name="Объект 2">
            <a:extLst>
              <a:ext uri="{FF2B5EF4-FFF2-40B4-BE49-F238E27FC236}">
                <a16:creationId xmlns:a16="http://schemas.microsoft.com/office/drawing/2014/main" id="{E30E2C27-739B-45DF-50FA-7D903F41548C}"/>
              </a:ext>
            </a:extLst>
          </p:cNvPr>
          <p:cNvSpPr>
            <a:spLocks noGrp="1"/>
          </p:cNvSpPr>
          <p:nvPr>
            <p:ph idx="1"/>
          </p:nvPr>
        </p:nvSpPr>
        <p:spPr>
          <a:xfrm>
            <a:off x="1066800" y="1802674"/>
            <a:ext cx="10058400" cy="2717075"/>
          </a:xfrm>
        </p:spPr>
        <p:txBody>
          <a:bodyPr/>
          <a:lstStyle/>
          <a:p>
            <a:r>
              <a:rPr lang="ru-RU" dirty="0"/>
              <a:t>Проект «Бюджет для граждан» создан с целью обеспечения открытости и прозрачности бюджета, представления его основных характеристик и положений в доступной и понятной для населения форме. Актуальность данного проекта состоит в том, что в последние годы в России у значительной части населения обозначалась тенденция к росту интереса к политической и экономической жизни страны, в том числе и к использованию средств бюджетов всех уровней. В связи с чем возникает необходимость представлять данные о формировании и использовании бюджета всех уровней в доступном для граждан виде.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просят конкретные результаты как для общества в целом, так и для каждой семьи, для каждого человека.</a:t>
            </a:r>
          </a:p>
        </p:txBody>
      </p:sp>
      <p:pic>
        <p:nvPicPr>
          <p:cNvPr id="3074" name="Picture 2">
            <a:extLst>
              <a:ext uri="{FF2B5EF4-FFF2-40B4-BE49-F238E27FC236}">
                <a16:creationId xmlns:a16="http://schemas.microsoft.com/office/drawing/2014/main" id="{3B762DF4-1838-81D4-D768-C655B96AC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628" y="4519749"/>
            <a:ext cx="5320938" cy="153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3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6B3C9-ACE8-BA70-ADA9-91327973A708}"/>
              </a:ext>
            </a:extLst>
          </p:cNvPr>
          <p:cNvSpPr>
            <a:spLocks noGrp="1"/>
          </p:cNvSpPr>
          <p:nvPr>
            <p:ph type="title"/>
          </p:nvPr>
        </p:nvSpPr>
        <p:spPr>
          <a:xfrm>
            <a:off x="6305006" y="635726"/>
            <a:ext cx="5320937" cy="5521234"/>
          </a:xfrm>
        </p:spPr>
        <p:txBody>
          <a:bodyPr>
            <a:normAutofit fontScale="90000"/>
          </a:bodyPr>
          <a:lstStyle/>
          <a:p>
            <a:br>
              <a:rPr lang="ru-RU" sz="1600" b="1" dirty="0"/>
            </a:br>
            <a:r>
              <a:rPr lang="ru-RU" sz="1600" b="1" dirty="0"/>
              <a:t>Схема отображения границ Селивановского сельского поселения Волховского муниципального района Ленинградской области </a:t>
            </a:r>
            <a:br>
              <a:rPr lang="ru-RU" sz="1600" dirty="0"/>
            </a:br>
            <a:br>
              <a:rPr lang="ru-RU" sz="1600" dirty="0"/>
            </a:br>
            <a:r>
              <a:rPr lang="ru-RU" sz="1600" dirty="0"/>
              <a:t>Площадь Селивановского сельского поселения составляет 66 660,41 га (в том числе часть территории Ладожского озера – 48 473,34 га). Административный центр – пос. </a:t>
            </a:r>
            <a:r>
              <a:rPr lang="ru-RU" sz="1600" dirty="0" err="1"/>
              <a:t>Селиваново</a:t>
            </a:r>
            <a:r>
              <a:rPr lang="ru-RU" sz="1600" dirty="0"/>
              <a:t>.</a:t>
            </a:r>
            <a:br>
              <a:rPr lang="ru-RU" sz="1600" dirty="0"/>
            </a:br>
            <a:br>
              <a:rPr lang="ru-RU" sz="1600" dirty="0"/>
            </a:br>
            <a:r>
              <a:rPr lang="ru-RU" sz="1600" dirty="0"/>
              <a:t>Северо-западная часть Селивановского сельского поселения включает в себя часть Ладожского озера. Вдоль Ладожского озера в 100–300 м от берега расположены Староладожский и </a:t>
            </a:r>
            <a:r>
              <a:rPr lang="ru-RU" sz="1600" dirty="0" err="1"/>
              <a:t>Новоладожский</a:t>
            </a:r>
            <a:r>
              <a:rPr lang="ru-RU" sz="1600" dirty="0"/>
              <a:t> каналы (входит в состав Волго-Балтийского водного пути).</a:t>
            </a:r>
            <a:br>
              <a:rPr lang="ru-RU" sz="1600" dirty="0"/>
            </a:br>
            <a:r>
              <a:rPr lang="ru-RU" sz="1600" dirty="0"/>
              <a:t>По территории поселения с юго-запада на северо-восток проходят: автомобильная дорога федерального значения Р-21 «Кола» Санкт-Петербург – Петрозаводск – Мурманск – Печенга – граница с Королевством Норвегия и электрифицированная железная дорога Санкт-Петербург – Мга – Волховстрой – Лодейное Поле – Подпорожье – Петрозаводск – Мурманск. В направлении с северо-запада на юг протекает р. </a:t>
            </a:r>
            <a:r>
              <a:rPr lang="ru-RU" sz="1600" dirty="0" err="1"/>
              <a:t>Валгомка</a:t>
            </a:r>
            <a:r>
              <a:rPr lang="ru-RU" sz="1600" dirty="0"/>
              <a:t> (приток р. Сясь).</a:t>
            </a:r>
            <a:br>
              <a:rPr lang="ru-RU" sz="1600" dirty="0"/>
            </a:br>
            <a:br>
              <a:rPr lang="ru-RU" sz="1600" dirty="0"/>
            </a:br>
            <a:br>
              <a:rPr lang="ru-RU" sz="1200" dirty="0"/>
            </a:br>
            <a:endParaRPr lang="ru-RU" sz="1200" dirty="0"/>
          </a:p>
        </p:txBody>
      </p:sp>
      <p:pic>
        <p:nvPicPr>
          <p:cNvPr id="6" name="Объект 5">
            <a:extLst>
              <a:ext uri="{FF2B5EF4-FFF2-40B4-BE49-F238E27FC236}">
                <a16:creationId xmlns:a16="http://schemas.microsoft.com/office/drawing/2014/main" id="{379F1ABE-A2AE-9FDD-D59C-E44464DBC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11" y="418011"/>
            <a:ext cx="5738949" cy="5799909"/>
          </a:xfrm>
        </p:spPr>
      </p:pic>
    </p:spTree>
    <p:extLst>
      <p:ext uri="{BB962C8B-B14F-4D97-AF65-F5344CB8AC3E}">
        <p14:creationId xmlns:p14="http://schemas.microsoft.com/office/powerpoint/2010/main" val="253460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255D0BF-B983-A09C-A6CE-919E4C6AF6E1}"/>
              </a:ext>
            </a:extLst>
          </p:cNvPr>
          <p:cNvSpPr>
            <a:spLocks noGrp="1"/>
          </p:cNvSpPr>
          <p:nvPr>
            <p:ph type="title"/>
          </p:nvPr>
        </p:nvSpPr>
        <p:spPr>
          <a:xfrm>
            <a:off x="870857" y="642594"/>
            <a:ext cx="10537372" cy="1186206"/>
          </a:xfrm>
        </p:spPr>
        <p:txBody>
          <a:bodyPr>
            <a:normAutofit/>
          </a:bodyPr>
          <a:lstStyle/>
          <a:p>
            <a:r>
              <a:rPr lang="ru-RU" sz="1400" dirty="0"/>
              <a:t>Пос. </a:t>
            </a:r>
            <a:r>
              <a:rPr lang="ru-RU" sz="1400" dirty="0" err="1"/>
              <a:t>Селиваново</a:t>
            </a:r>
            <a:r>
              <a:rPr lang="ru-RU" sz="1400" dirty="0"/>
              <a:t> является административным и общественно-деловым центром Селивановского сельского поселения, в поселке сосредоточена большая часть объектов социальной инфраструктуры поселения.  В состав Селивановского сельского поселения входит 11 населенных пунктов: Пос. </a:t>
            </a:r>
            <a:r>
              <a:rPr lang="ru-RU" sz="1400" dirty="0" err="1"/>
              <a:t>Селиваново</a:t>
            </a:r>
            <a:r>
              <a:rPr lang="ru-RU" sz="1400" dirty="0"/>
              <a:t>, Дер. </a:t>
            </a:r>
            <a:r>
              <a:rPr lang="ru-RU" sz="1400" dirty="0" err="1"/>
              <a:t>Антипово</a:t>
            </a:r>
            <a:r>
              <a:rPr lang="ru-RU" sz="1400" dirty="0"/>
              <a:t>, Дер. </a:t>
            </a:r>
            <a:r>
              <a:rPr lang="ru-RU" sz="1400" dirty="0" err="1"/>
              <a:t>Дрюневщина</a:t>
            </a:r>
            <a:r>
              <a:rPr lang="ru-RU" sz="1400" dirty="0"/>
              <a:t>, Дер. </a:t>
            </a:r>
            <a:r>
              <a:rPr lang="ru-RU" sz="1400" dirty="0" err="1"/>
              <a:t>Жуковщина</a:t>
            </a:r>
            <a:r>
              <a:rPr lang="ru-RU" sz="1400" dirty="0"/>
              <a:t>, Дер. Заречье, Дер. </a:t>
            </a:r>
            <a:r>
              <a:rPr lang="ru-RU" sz="1400" dirty="0" err="1"/>
              <a:t>Лунгачи</a:t>
            </a:r>
            <a:r>
              <a:rPr lang="ru-RU" sz="1400" dirty="0"/>
              <a:t>, </a:t>
            </a:r>
            <a:r>
              <a:rPr lang="ru-RU" sz="1400" dirty="0" err="1"/>
              <a:t>П.ст</a:t>
            </a:r>
            <a:r>
              <a:rPr lang="ru-RU" sz="1400" dirty="0"/>
              <a:t>. </a:t>
            </a:r>
            <a:r>
              <a:rPr lang="ru-RU" sz="1400" dirty="0" err="1"/>
              <a:t>Лунгачи</a:t>
            </a:r>
            <a:r>
              <a:rPr lang="ru-RU" sz="1400" dirty="0"/>
              <a:t>, Дер. </a:t>
            </a:r>
            <a:r>
              <a:rPr lang="ru-RU" sz="1400" dirty="0" err="1"/>
              <a:t>Низино</a:t>
            </a:r>
            <a:r>
              <a:rPr lang="ru-RU" sz="1400" dirty="0"/>
              <a:t>, Дер. Остров, Дер. Свирь-Городок, Дер. </a:t>
            </a:r>
            <a:r>
              <a:rPr lang="ru-RU" sz="1400" dirty="0" err="1"/>
              <a:t>Телжево</a:t>
            </a:r>
            <a:r>
              <a:rPr lang="ru-RU" sz="1400" dirty="0"/>
              <a:t>.  </a:t>
            </a:r>
          </a:p>
        </p:txBody>
      </p:sp>
      <p:graphicFrame>
        <p:nvGraphicFramePr>
          <p:cNvPr id="8" name="Объект 7">
            <a:extLst>
              <a:ext uri="{FF2B5EF4-FFF2-40B4-BE49-F238E27FC236}">
                <a16:creationId xmlns:a16="http://schemas.microsoft.com/office/drawing/2014/main" id="{0CFFE2A2-5ED5-4A4E-E94B-A1A279813F69}"/>
              </a:ext>
            </a:extLst>
          </p:cNvPr>
          <p:cNvGraphicFramePr>
            <a:graphicFrameLocks noGrp="1"/>
          </p:cNvGraphicFramePr>
          <p:nvPr>
            <p:ph sz="half" idx="1"/>
            <p:extLst>
              <p:ext uri="{D42A27DB-BD31-4B8C-83A1-F6EECF244321}">
                <p14:modId xmlns:p14="http://schemas.microsoft.com/office/powerpoint/2010/main" val="2698612390"/>
              </p:ext>
            </p:extLst>
          </p:nvPr>
        </p:nvGraphicFramePr>
        <p:xfrm>
          <a:off x="870857" y="2103120"/>
          <a:ext cx="5425440" cy="4036191"/>
        </p:xfrm>
        <a:graphic>
          <a:graphicData uri="http://schemas.openxmlformats.org/drawingml/2006/table">
            <a:tbl>
              <a:tblPr firstRow="1" firstCol="1" bandRow="1">
                <a:tableStyleId>{5C22544A-7EE6-4342-B048-85BDC9FD1C3A}</a:tableStyleId>
              </a:tblPr>
              <a:tblGrid>
                <a:gridCol w="353474">
                  <a:extLst>
                    <a:ext uri="{9D8B030D-6E8A-4147-A177-3AD203B41FA5}">
                      <a16:colId xmlns:a16="http://schemas.microsoft.com/office/drawing/2014/main" val="2537003560"/>
                    </a:ext>
                  </a:extLst>
                </a:gridCol>
                <a:gridCol w="1582476">
                  <a:extLst>
                    <a:ext uri="{9D8B030D-6E8A-4147-A177-3AD203B41FA5}">
                      <a16:colId xmlns:a16="http://schemas.microsoft.com/office/drawing/2014/main" val="1582691020"/>
                    </a:ext>
                  </a:extLst>
                </a:gridCol>
                <a:gridCol w="650097">
                  <a:extLst>
                    <a:ext uri="{9D8B030D-6E8A-4147-A177-3AD203B41FA5}">
                      <a16:colId xmlns:a16="http://schemas.microsoft.com/office/drawing/2014/main" val="1393168588"/>
                    </a:ext>
                  </a:extLst>
                </a:gridCol>
                <a:gridCol w="592735">
                  <a:extLst>
                    <a:ext uri="{9D8B030D-6E8A-4147-A177-3AD203B41FA5}">
                      <a16:colId xmlns:a16="http://schemas.microsoft.com/office/drawing/2014/main" val="4128138101"/>
                    </a:ext>
                  </a:extLst>
                </a:gridCol>
                <a:gridCol w="650097">
                  <a:extLst>
                    <a:ext uri="{9D8B030D-6E8A-4147-A177-3AD203B41FA5}">
                      <a16:colId xmlns:a16="http://schemas.microsoft.com/office/drawing/2014/main" val="3597874405"/>
                    </a:ext>
                  </a:extLst>
                </a:gridCol>
                <a:gridCol w="506692">
                  <a:extLst>
                    <a:ext uri="{9D8B030D-6E8A-4147-A177-3AD203B41FA5}">
                      <a16:colId xmlns:a16="http://schemas.microsoft.com/office/drawing/2014/main" val="2849269014"/>
                    </a:ext>
                  </a:extLst>
                </a:gridCol>
                <a:gridCol w="632430">
                  <a:extLst>
                    <a:ext uri="{9D8B030D-6E8A-4147-A177-3AD203B41FA5}">
                      <a16:colId xmlns:a16="http://schemas.microsoft.com/office/drawing/2014/main" val="3990012352"/>
                    </a:ext>
                  </a:extLst>
                </a:gridCol>
                <a:gridCol w="457439">
                  <a:extLst>
                    <a:ext uri="{9D8B030D-6E8A-4147-A177-3AD203B41FA5}">
                      <a16:colId xmlns:a16="http://schemas.microsoft.com/office/drawing/2014/main" val="1748098516"/>
                    </a:ext>
                  </a:extLst>
                </a:gridCol>
              </a:tblGrid>
              <a:tr h="446282">
                <a:tc>
                  <a:txBody>
                    <a:bodyPr/>
                    <a:lstStyle/>
                    <a:p>
                      <a:pPr algn="ctr">
                        <a:lnSpc>
                          <a:spcPct val="107000"/>
                        </a:lnSpc>
                      </a:pPr>
                      <a:r>
                        <a:rPr lang="ru-RU" sz="700" kern="100">
                          <a:effectLst/>
                        </a:rPr>
                        <a:t>№ п/п</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Наименование, раздела, показателя</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Единица измерения</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dirty="0">
                          <a:effectLst/>
                        </a:rPr>
                        <a:t>Отчет</a:t>
                      </a:r>
                      <a:endParaRPr lang="ru-RU" sz="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Оценка</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gridSpan="3">
                  <a:txBody>
                    <a:bodyPr/>
                    <a:lstStyle/>
                    <a:p>
                      <a:pPr algn="ctr">
                        <a:lnSpc>
                          <a:spcPct val="107000"/>
                        </a:lnSpc>
                      </a:pPr>
                      <a:r>
                        <a:rPr lang="ru-RU" sz="700" kern="100">
                          <a:effectLst/>
                        </a:rPr>
                        <a:t>Прогноз</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34959657"/>
                  </a:ext>
                </a:extLst>
              </a:tr>
              <a:tr h="160308">
                <a:tc>
                  <a:txBody>
                    <a:bodyPr/>
                    <a:lstStyle/>
                    <a:p>
                      <a:pPr algn="l">
                        <a:lnSpc>
                          <a:spcPct val="107000"/>
                        </a:lnSpc>
                      </a:pPr>
                      <a:r>
                        <a:rPr lang="ru-RU" sz="700" kern="100">
                          <a:effectLst/>
                        </a:rPr>
                        <a:t> </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700" kern="100">
                          <a:effectLst/>
                        </a:rPr>
                        <a:t> </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700" kern="100">
                          <a:effectLst/>
                        </a:rPr>
                        <a:t> </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2021</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2022</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2023</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2024</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700" kern="100">
                          <a:effectLst/>
                        </a:rPr>
                        <a:t>2025</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3189913448"/>
                  </a:ext>
                </a:extLst>
              </a:tr>
              <a:tr h="446364">
                <a:tc>
                  <a:txBody>
                    <a:bodyPr/>
                    <a:lstStyle/>
                    <a:p>
                      <a:pPr algn="ctr">
                        <a:lnSpc>
                          <a:spcPct val="107000"/>
                        </a:lnSpc>
                      </a:pPr>
                      <a:r>
                        <a:rPr lang="ru-RU" sz="700" kern="100">
                          <a:effectLst/>
                        </a:rPr>
                        <a:t>1</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dirty="0">
                          <a:effectLst/>
                        </a:rPr>
                        <a:t>Численность населения (на 1 января 2023</a:t>
                      </a:r>
                    </a:p>
                    <a:p>
                      <a:pPr algn="l">
                        <a:lnSpc>
                          <a:spcPct val="107000"/>
                        </a:lnSpc>
                      </a:pPr>
                      <a:r>
                        <a:rPr lang="ru-RU" sz="900" kern="100" dirty="0">
                          <a:effectLst/>
                        </a:rPr>
                        <a:t> года)</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Человек</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1 004</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966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936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936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936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1148431866"/>
                  </a:ext>
                </a:extLst>
              </a:tr>
              <a:tr h="695336">
                <a:tc>
                  <a:txBody>
                    <a:bodyPr/>
                    <a:lstStyle/>
                    <a:p>
                      <a:pPr algn="ctr">
                        <a:lnSpc>
                          <a:spcPct val="107000"/>
                        </a:lnSpc>
                      </a:pPr>
                      <a:r>
                        <a:rPr lang="ru-RU" sz="700" kern="100">
                          <a:effectLst/>
                        </a:rPr>
                        <a:t>2</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dirty="0">
                          <a:effectLst/>
                        </a:rPr>
                        <a:t>Численность населения младше трудоспособного возраста (на 1 января года)</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dirty="0">
                          <a:effectLst/>
                        </a:rPr>
                        <a:t>Человек</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126</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127</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130</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130</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130</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257509827"/>
                  </a:ext>
                </a:extLst>
              </a:tr>
              <a:tr h="554329">
                <a:tc>
                  <a:txBody>
                    <a:bodyPr/>
                    <a:lstStyle/>
                    <a:p>
                      <a:pPr algn="ctr">
                        <a:lnSpc>
                          <a:spcPct val="107000"/>
                        </a:lnSpc>
                      </a:pPr>
                      <a:r>
                        <a:rPr lang="ru-RU" sz="700" kern="100">
                          <a:effectLst/>
                        </a:rPr>
                        <a:t>3</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Численность населения трудоспособного возраста (на 1 января года)</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dirty="0">
                          <a:effectLst/>
                        </a:rPr>
                        <a:t>Человек</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553</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501</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456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456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456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138688634"/>
                  </a:ext>
                </a:extLst>
              </a:tr>
              <a:tr h="695336">
                <a:tc>
                  <a:txBody>
                    <a:bodyPr/>
                    <a:lstStyle/>
                    <a:p>
                      <a:pPr algn="ctr">
                        <a:lnSpc>
                          <a:spcPct val="107000"/>
                        </a:lnSpc>
                      </a:pPr>
                      <a:r>
                        <a:rPr lang="ru-RU" sz="700" kern="100">
                          <a:effectLst/>
                        </a:rPr>
                        <a:t>4</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Численность населения старше трудоспособного возраста (на 1 января года)</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dirty="0">
                          <a:effectLst/>
                        </a:rPr>
                        <a:t>Человек</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325</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338</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350</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350</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350</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2982696721"/>
                  </a:ext>
                </a:extLst>
              </a:tr>
              <a:tr h="294076">
                <a:tc>
                  <a:txBody>
                    <a:bodyPr/>
                    <a:lstStyle/>
                    <a:p>
                      <a:pPr algn="ctr">
                        <a:lnSpc>
                          <a:spcPct val="107000"/>
                        </a:lnSpc>
                      </a:pPr>
                      <a:r>
                        <a:rPr lang="ru-RU" sz="700" kern="100">
                          <a:effectLst/>
                        </a:rPr>
                        <a:t>5</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Численность населения среднегодовая</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Человек</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1 008</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985</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951</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936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936</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1206261311"/>
                  </a:ext>
                </a:extLst>
              </a:tr>
              <a:tr h="394503">
                <a:tc>
                  <a:txBody>
                    <a:bodyPr/>
                    <a:lstStyle/>
                    <a:p>
                      <a:pPr algn="ctr">
                        <a:lnSpc>
                          <a:spcPct val="107000"/>
                        </a:lnSpc>
                      </a:pPr>
                      <a:r>
                        <a:rPr lang="ru-RU" sz="700" kern="100">
                          <a:effectLst/>
                        </a:rPr>
                        <a:t>6</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Число родившихся (без учета мертворожденных)</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Человек</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1</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2</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1518868964"/>
                  </a:ext>
                </a:extLst>
              </a:tr>
              <a:tr h="270468">
                <a:tc>
                  <a:txBody>
                    <a:bodyPr/>
                    <a:lstStyle/>
                    <a:p>
                      <a:pPr algn="ctr">
                        <a:lnSpc>
                          <a:spcPct val="107000"/>
                        </a:lnSpc>
                      </a:pPr>
                      <a:r>
                        <a:rPr lang="ru-RU" sz="700" kern="100">
                          <a:effectLst/>
                        </a:rPr>
                        <a:t>7</a:t>
                      </a:r>
                      <a:endParaRPr lang="ru-RU" sz="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Число умерших</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l">
                        <a:lnSpc>
                          <a:spcPct val="107000"/>
                        </a:lnSpc>
                      </a:pPr>
                      <a:r>
                        <a:rPr lang="ru-RU" sz="900" kern="100">
                          <a:effectLst/>
                        </a:rPr>
                        <a:t>Человек</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32</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a:effectLst/>
                        </a:rPr>
                        <a:t>24</a:t>
                      </a:r>
                      <a:endParaRPr lang="ru-RU"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20</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20</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tc>
                  <a:txBody>
                    <a:bodyPr/>
                    <a:lstStyle/>
                    <a:p>
                      <a:pPr algn="ctr">
                        <a:lnSpc>
                          <a:spcPct val="107000"/>
                        </a:lnSpc>
                      </a:pPr>
                      <a:r>
                        <a:rPr lang="ru-RU" sz="900" kern="100" dirty="0">
                          <a:effectLst/>
                        </a:rPr>
                        <a:t>20</a:t>
                      </a:r>
                      <a:endParaRPr lang="ru-RU"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82" marR="33282" marT="0" marB="0" anchor="ctr"/>
                </a:tc>
                <a:extLst>
                  <a:ext uri="{0D108BD9-81ED-4DB2-BD59-A6C34878D82A}">
                    <a16:rowId xmlns:a16="http://schemas.microsoft.com/office/drawing/2014/main" val="2063469098"/>
                  </a:ext>
                </a:extLst>
              </a:tr>
            </a:tbl>
          </a:graphicData>
        </a:graphic>
      </p:graphicFrame>
      <p:sp>
        <p:nvSpPr>
          <p:cNvPr id="7" name="Объект 6">
            <a:extLst>
              <a:ext uri="{FF2B5EF4-FFF2-40B4-BE49-F238E27FC236}">
                <a16:creationId xmlns:a16="http://schemas.microsoft.com/office/drawing/2014/main" id="{17BBAF26-1FAC-AC83-D2EB-DA3C72158463}"/>
              </a:ext>
            </a:extLst>
          </p:cNvPr>
          <p:cNvSpPr>
            <a:spLocks noGrp="1"/>
          </p:cNvSpPr>
          <p:nvPr>
            <p:ph sz="half" idx="2"/>
          </p:nvPr>
        </p:nvSpPr>
        <p:spPr>
          <a:xfrm>
            <a:off x="6461760" y="1959429"/>
            <a:ext cx="4663440" cy="4179881"/>
          </a:xfrm>
        </p:spPr>
        <p:txBody>
          <a:bodyPr>
            <a:normAutofit fontScale="55000" lnSpcReduction="20000"/>
          </a:bodyPr>
          <a:lstStyle/>
          <a:p>
            <a:r>
              <a:rPr lang="ru-RU" sz="2400" dirty="0"/>
              <a:t>Для Селивановского сельского поселения характерен отрицательный естественный прирост населения, по причине превышения смертности над рождаемостью. Такое состояние соответствует сложившимся тенденциям демографического развития Волховского муниципального района. Возрастная структура населения носит регрессивный характер с</a:t>
            </a:r>
          </a:p>
          <a:p>
            <a:r>
              <a:rPr lang="ru-RU" sz="2400" dirty="0"/>
              <a:t>преобладанием лиц пенсионных возрастов над молодежью. Таким образом, для Селивановского сельского поселения характерны:</a:t>
            </a:r>
          </a:p>
          <a:p>
            <a:r>
              <a:rPr lang="ru-RU" sz="2400" dirty="0"/>
              <a:t>- высокие показатели естественной убыли населения.</a:t>
            </a:r>
          </a:p>
          <a:p>
            <a:r>
              <a:rPr lang="ru-RU" sz="2400" dirty="0"/>
              <a:t>- регрессивный характер половозрастной структуры населения –население старше трудоспособного возраста почти в 2 раза превышает население младше трудоспособного возраста.</a:t>
            </a:r>
          </a:p>
          <a:p>
            <a:r>
              <a:rPr lang="ru-RU" sz="2400" dirty="0"/>
              <a:t>От численности населения зависти </a:t>
            </a:r>
            <a:r>
              <a:rPr lang="ru-RU" sz="2400"/>
              <a:t>сумма дотаций. </a:t>
            </a:r>
            <a:endParaRPr lang="ru-RU" sz="2400" dirty="0"/>
          </a:p>
        </p:txBody>
      </p:sp>
    </p:spTree>
    <p:extLst>
      <p:ext uri="{BB962C8B-B14F-4D97-AF65-F5344CB8AC3E}">
        <p14:creationId xmlns:p14="http://schemas.microsoft.com/office/powerpoint/2010/main" val="255260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Autofit/>
          </a:bodyPr>
          <a:lstStyle/>
          <a:p>
            <a:pPr algn="ctr"/>
            <a:r>
              <a:rPr lang="ru" sz="2000" dirty="0"/>
              <a:t>Что такое бюджет?</a:t>
            </a:r>
            <a:br>
              <a:rPr lang="ru" sz="2000" dirty="0"/>
            </a:br>
            <a:r>
              <a:rPr lang="ru-RU" sz="2000" b="1" dirty="0"/>
              <a:t>БЮДЖЕТ</a:t>
            </a:r>
            <a:r>
              <a:rPr lang="ru-RU" sz="2000" dirty="0"/>
              <a:t> – это форма образования и расходования фонда денежных средств, предназначенных для финансового обеспечения задач и функций государства и местного самоуправления.</a:t>
            </a:r>
            <a:br>
              <a:rPr lang="ru-RU" sz="2000" dirty="0"/>
            </a:br>
            <a:r>
              <a:rPr lang="ru-RU" sz="2000" b="1" dirty="0"/>
              <a:t>БЮДЖЕТ ПОСЕЛЕНИЯ </a:t>
            </a:r>
            <a:r>
              <a:rPr lang="ru-RU" sz="2000" dirty="0"/>
              <a:t>-это план доходов и расходов муниципального образования Селивановское сельское поселение Волховского муниципального района Ленинградской области.</a:t>
            </a:r>
            <a:endParaRPr lang="ru" sz="2000" dirty="0"/>
          </a:p>
        </p:txBody>
      </p:sp>
      <p:graphicFrame>
        <p:nvGraphicFramePr>
          <p:cNvPr id="5" name="Объект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947761606"/>
              </p:ext>
            </p:extLst>
          </p:nvPr>
        </p:nvGraphicFramePr>
        <p:xfrm>
          <a:off x="872455" y="2310064"/>
          <a:ext cx="10704352" cy="298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1DC0FF-001D-2269-F310-39DD10A1203D}"/>
              </a:ext>
            </a:extLst>
          </p:cNvPr>
          <p:cNvSpPr>
            <a:spLocks noGrp="1"/>
          </p:cNvSpPr>
          <p:nvPr>
            <p:ph type="title"/>
          </p:nvPr>
        </p:nvSpPr>
        <p:spPr>
          <a:xfrm>
            <a:off x="1066800" y="642594"/>
            <a:ext cx="10058400" cy="1119094"/>
          </a:xfrm>
        </p:spPr>
        <p:txBody>
          <a:bodyPr>
            <a:normAutofit/>
          </a:bodyPr>
          <a:lstStyle/>
          <a:p>
            <a:r>
              <a:rPr lang="ru-RU" sz="2000" b="1" dirty="0"/>
              <a:t>Гражданин и его участие в бюджетном процессе</a:t>
            </a:r>
          </a:p>
        </p:txBody>
      </p:sp>
      <p:graphicFrame>
        <p:nvGraphicFramePr>
          <p:cNvPr id="5" name="Объект 4">
            <a:extLst>
              <a:ext uri="{FF2B5EF4-FFF2-40B4-BE49-F238E27FC236}">
                <a16:creationId xmlns:a16="http://schemas.microsoft.com/office/drawing/2014/main" id="{2DAC1089-2149-973C-3FFF-D75D749C5134}"/>
              </a:ext>
            </a:extLst>
          </p:cNvPr>
          <p:cNvGraphicFramePr>
            <a:graphicFrameLocks noGrp="1"/>
          </p:cNvGraphicFramePr>
          <p:nvPr>
            <p:ph idx="1"/>
            <p:extLst>
              <p:ext uri="{D42A27DB-BD31-4B8C-83A1-F6EECF244321}">
                <p14:modId xmlns:p14="http://schemas.microsoft.com/office/powerpoint/2010/main" val="2575469778"/>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59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AC64A1-B8DC-F1FF-E520-3DE95BDCAA51}"/>
              </a:ext>
            </a:extLst>
          </p:cNvPr>
          <p:cNvSpPr>
            <a:spLocks noGrp="1"/>
          </p:cNvSpPr>
          <p:nvPr>
            <p:ph type="title"/>
          </p:nvPr>
        </p:nvSpPr>
        <p:spPr/>
        <p:txBody>
          <a:bodyPr>
            <a:noAutofit/>
          </a:bodyPr>
          <a:lstStyle/>
          <a:p>
            <a:r>
              <a:rPr lang="ru-RU" sz="1600" dirty="0"/>
              <a:t>Согласно п.1 ст.1 Решения совета депутатов №144 от 15.12.22 г. </a:t>
            </a:r>
            <a:br>
              <a:rPr lang="ru-RU" sz="1600" dirty="0"/>
            </a:br>
            <a:r>
              <a:rPr lang="ru-RU" sz="1600" dirty="0"/>
              <a:t>Общий объем </a:t>
            </a:r>
            <a:r>
              <a:rPr lang="ru-RU" sz="1600" b="1" dirty="0"/>
              <a:t>доходов</a:t>
            </a:r>
            <a:r>
              <a:rPr lang="ru-RU" sz="1600" dirty="0"/>
              <a:t> </a:t>
            </a:r>
            <a:r>
              <a:rPr lang="ru-RU" sz="1600" b="1" dirty="0"/>
              <a:t>бюджета</a:t>
            </a:r>
            <a:r>
              <a:rPr lang="ru-RU" sz="1600" dirty="0"/>
              <a:t> МО Селивановское СП на 2023 год в сумме </a:t>
            </a:r>
            <a:r>
              <a:rPr lang="ru-RU" sz="1600" b="1" dirty="0"/>
              <a:t>10 875,8 </a:t>
            </a:r>
            <a:r>
              <a:rPr lang="ru-RU" sz="1600" dirty="0"/>
              <a:t>тысяч рублей;  </a:t>
            </a:r>
            <a:br>
              <a:rPr lang="ru-RU" sz="1600" dirty="0"/>
            </a:br>
            <a:r>
              <a:rPr lang="ru-RU" sz="1600" dirty="0"/>
              <a:t>Общий объем </a:t>
            </a:r>
            <a:r>
              <a:rPr lang="ru-RU" sz="1600" b="1" dirty="0"/>
              <a:t>расходов бюджета </a:t>
            </a:r>
            <a:r>
              <a:rPr lang="ru-RU" sz="1600" dirty="0"/>
              <a:t>МО Селивановское СП на 2023 год в сумме </a:t>
            </a:r>
            <a:r>
              <a:rPr lang="ru-RU" sz="1600" b="1" dirty="0"/>
              <a:t>10 875,8 </a:t>
            </a:r>
            <a:r>
              <a:rPr lang="ru-RU" sz="1600" dirty="0"/>
              <a:t>тысяч рублей;</a:t>
            </a:r>
            <a:br>
              <a:rPr lang="ru-RU" sz="1600" dirty="0"/>
            </a:br>
            <a:r>
              <a:rPr lang="ru-RU" sz="1600" dirty="0"/>
              <a:t>Прогнозируемый </a:t>
            </a:r>
            <a:r>
              <a:rPr lang="ru-RU" sz="1600" b="1" dirty="0"/>
              <a:t>дефицит бюджета </a:t>
            </a:r>
            <a:r>
              <a:rPr lang="ru-RU" sz="1600" dirty="0"/>
              <a:t>МО Селивановское СП на 2023 год в сумме </a:t>
            </a:r>
            <a:r>
              <a:rPr lang="ru-RU" sz="1600" b="1" dirty="0"/>
              <a:t>0,0 </a:t>
            </a:r>
            <a:r>
              <a:rPr lang="ru-RU" sz="1600" dirty="0"/>
              <a:t>тысяч рублей. Бюджет сбалансирован.</a:t>
            </a:r>
          </a:p>
        </p:txBody>
      </p:sp>
      <mc:AlternateContent xmlns:mc="http://schemas.openxmlformats.org/markup-compatibility/2006" xmlns:cx1="http://schemas.microsoft.com/office/drawing/2015/9/8/chartex">
        <mc:Choice Requires="cx1">
          <p:graphicFrame>
            <p:nvGraphicFramePr>
              <p:cNvPr id="9" name="Объект 8">
                <a:extLst>
                  <a:ext uri="{FF2B5EF4-FFF2-40B4-BE49-F238E27FC236}">
                    <a16:creationId xmlns:a16="http://schemas.microsoft.com/office/drawing/2014/main" id="{13FE4F91-177F-755E-AE18-4DD16002D1A1}"/>
                  </a:ext>
                </a:extLst>
              </p:cNvPr>
              <p:cNvGraphicFramePr>
                <a:graphicFrameLocks noGrp="1"/>
              </p:cNvGraphicFramePr>
              <p:nvPr>
                <p:ph sz="half" idx="1"/>
                <p:extLst>
                  <p:ext uri="{D42A27DB-BD31-4B8C-83A1-F6EECF244321}">
                    <p14:modId xmlns:p14="http://schemas.microsoft.com/office/powerpoint/2010/main" val="2227775580"/>
                  </p:ext>
                </p:extLst>
              </p:nvPr>
            </p:nvGraphicFramePr>
            <p:xfrm>
              <a:off x="632059" y="2242686"/>
              <a:ext cx="5037221" cy="397271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Объект 8">
                <a:extLst>
                  <a:ext uri="{FF2B5EF4-FFF2-40B4-BE49-F238E27FC236}">
                    <a16:creationId xmlns:a16="http://schemas.microsoft.com/office/drawing/2014/main" id="{13FE4F91-177F-755E-AE18-4DD16002D1A1}"/>
                  </a:ext>
                </a:extLst>
              </p:cNvPr>
              <p:cNvPicPr>
                <a:picLocks noGrp="1" noRot="1" noChangeAspect="1" noMove="1" noResize="1" noEditPoints="1" noAdjustHandles="1" noChangeArrowheads="1" noChangeShapeType="1"/>
              </p:cNvPicPr>
              <p:nvPr/>
            </p:nvPicPr>
            <p:blipFill>
              <a:blip r:embed="rId3"/>
              <a:stretch>
                <a:fillRect/>
              </a:stretch>
            </p:blipFill>
            <p:spPr>
              <a:xfrm>
                <a:off x="632059" y="2242686"/>
                <a:ext cx="5037221" cy="397271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6" name="Объект 8">
                <a:extLst>
                  <a:ext uri="{FF2B5EF4-FFF2-40B4-BE49-F238E27FC236}">
                    <a16:creationId xmlns:a16="http://schemas.microsoft.com/office/drawing/2014/main" id="{A5603996-7980-A6E7-2C6C-D5A5BF0B8F6A}"/>
                  </a:ext>
                </a:extLst>
              </p:cNvPr>
              <p:cNvGraphicFramePr>
                <a:graphicFrameLocks/>
              </p:cNvGraphicFramePr>
              <p:nvPr>
                <p:extLst>
                  <p:ext uri="{D42A27DB-BD31-4B8C-83A1-F6EECF244321}">
                    <p14:modId xmlns:p14="http://schemas.microsoft.com/office/powerpoint/2010/main" val="70342996"/>
                  </p:ext>
                </p:extLst>
              </p:nvPr>
            </p:nvGraphicFramePr>
            <p:xfrm>
              <a:off x="6179419" y="2242685"/>
              <a:ext cx="5380522" cy="397271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6" name="Объект 8">
                <a:extLst>
                  <a:ext uri="{FF2B5EF4-FFF2-40B4-BE49-F238E27FC236}">
                    <a16:creationId xmlns:a16="http://schemas.microsoft.com/office/drawing/2014/main" id="{A5603996-7980-A6E7-2C6C-D5A5BF0B8F6A}"/>
                  </a:ext>
                </a:extLst>
              </p:cNvPr>
              <p:cNvPicPr>
                <a:picLocks noGrp="1" noRot="1" noChangeAspect="1" noMove="1" noResize="1" noEditPoints="1" noAdjustHandles="1" noChangeArrowheads="1" noChangeShapeType="1"/>
              </p:cNvPicPr>
              <p:nvPr/>
            </p:nvPicPr>
            <p:blipFill>
              <a:blip r:embed="rId5"/>
              <a:stretch>
                <a:fillRect/>
              </a:stretch>
            </p:blipFill>
            <p:spPr>
              <a:xfrm>
                <a:off x="6179419" y="2242685"/>
                <a:ext cx="5380522" cy="3972719"/>
              </a:xfrm>
              <a:prstGeom prst="rect">
                <a:avLst/>
              </a:prstGeom>
            </p:spPr>
          </p:pic>
        </mc:Fallback>
      </mc:AlternateContent>
    </p:spTree>
    <p:extLst>
      <p:ext uri="{BB962C8B-B14F-4D97-AF65-F5344CB8AC3E}">
        <p14:creationId xmlns:p14="http://schemas.microsoft.com/office/powerpoint/2010/main" val="350640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397B9-B08D-A5C8-02DC-EF8AB1BBC77B}"/>
              </a:ext>
            </a:extLst>
          </p:cNvPr>
          <p:cNvSpPr>
            <a:spLocks noGrp="1"/>
          </p:cNvSpPr>
          <p:nvPr>
            <p:ph type="title"/>
          </p:nvPr>
        </p:nvSpPr>
        <p:spPr>
          <a:xfrm>
            <a:off x="1066800" y="642594"/>
            <a:ext cx="10058400" cy="647191"/>
          </a:xfrm>
        </p:spPr>
        <p:txBody>
          <a:bodyPr>
            <a:normAutofit/>
          </a:bodyPr>
          <a:lstStyle/>
          <a:p>
            <a:r>
              <a:rPr lang="ru-RU" sz="2000" dirty="0"/>
              <a:t>Распределению бюджетных ассигнований по муниципальным программам на 2023 год.</a:t>
            </a:r>
          </a:p>
        </p:txBody>
      </p:sp>
      <p:graphicFrame>
        <p:nvGraphicFramePr>
          <p:cNvPr id="8" name="Объект 7">
            <a:extLst>
              <a:ext uri="{FF2B5EF4-FFF2-40B4-BE49-F238E27FC236}">
                <a16:creationId xmlns:a16="http://schemas.microsoft.com/office/drawing/2014/main" id="{4BC74036-9887-55CC-45DB-1DF9070B9ADC}"/>
              </a:ext>
            </a:extLst>
          </p:cNvPr>
          <p:cNvGraphicFramePr>
            <a:graphicFrameLocks noGrp="1"/>
          </p:cNvGraphicFramePr>
          <p:nvPr>
            <p:ph sz="half" idx="1"/>
            <p:extLst>
              <p:ext uri="{D42A27DB-BD31-4B8C-83A1-F6EECF244321}">
                <p14:modId xmlns:p14="http://schemas.microsoft.com/office/powerpoint/2010/main" val="3130457099"/>
              </p:ext>
            </p:extLst>
          </p:nvPr>
        </p:nvGraphicFramePr>
        <p:xfrm>
          <a:off x="1066800" y="2103438"/>
          <a:ext cx="4664075" cy="3748087"/>
        </p:xfrm>
        <a:graphic>
          <a:graphicData uri="http://schemas.openxmlformats.org/drawingml/2006/chart">
            <c:chart xmlns:c="http://schemas.openxmlformats.org/drawingml/2006/chart" xmlns:r="http://schemas.openxmlformats.org/officeDocument/2006/relationships" r:id="rId2"/>
          </a:graphicData>
        </a:graphic>
      </p:graphicFrame>
      <p:sp>
        <p:nvSpPr>
          <p:cNvPr id="4" name="Объект 3">
            <a:extLst>
              <a:ext uri="{FF2B5EF4-FFF2-40B4-BE49-F238E27FC236}">
                <a16:creationId xmlns:a16="http://schemas.microsoft.com/office/drawing/2014/main" id="{471DD0EC-0A53-4985-612B-AFEAF41BE666}"/>
              </a:ext>
            </a:extLst>
          </p:cNvPr>
          <p:cNvSpPr>
            <a:spLocks noGrp="1"/>
          </p:cNvSpPr>
          <p:nvPr>
            <p:ph sz="half" idx="2"/>
          </p:nvPr>
        </p:nvSpPr>
        <p:spPr>
          <a:xfrm>
            <a:off x="1066800" y="1472665"/>
            <a:ext cx="10058400" cy="4379495"/>
          </a:xfrm>
        </p:spPr>
        <p:txBody>
          <a:bodyPr>
            <a:normAutofit fontScale="25000" lnSpcReduction="20000"/>
          </a:bodyPr>
          <a:lstStyle/>
          <a:p>
            <a:pPr marL="0" indent="0">
              <a:buNone/>
            </a:pPr>
            <a:r>
              <a:rPr lang="ru-RU" sz="5600" dirty="0"/>
              <a:t>- сводка деревьев на территории п. </a:t>
            </a:r>
            <a:r>
              <a:rPr lang="ru-RU" sz="5600" dirty="0" err="1"/>
              <a:t>Селиваново</a:t>
            </a:r>
            <a:endParaRPr lang="ru-RU" sz="5600" dirty="0"/>
          </a:p>
          <a:p>
            <a:pPr marL="0" indent="0">
              <a:buNone/>
            </a:pPr>
            <a:r>
              <a:rPr lang="ru-RU" sz="5600" dirty="0"/>
              <a:t>- замена светильников уличного освещения в п. </a:t>
            </a:r>
            <a:r>
              <a:rPr lang="ru-RU" sz="5600" dirty="0" err="1"/>
              <a:t>Селиваново</a:t>
            </a:r>
            <a:r>
              <a:rPr lang="ru-RU" sz="5600" dirty="0"/>
              <a:t> и населенных пунктах муниципального        образования</a:t>
            </a:r>
          </a:p>
          <a:p>
            <a:pPr marL="0" indent="0">
              <a:buNone/>
            </a:pPr>
            <a:r>
              <a:rPr lang="ru-RU" sz="5600" dirty="0"/>
              <a:t>- частичный ремонт дороги местного значения п. </a:t>
            </a:r>
            <a:r>
              <a:rPr lang="ru-RU" sz="5600" dirty="0" err="1"/>
              <a:t>Селиваново</a:t>
            </a:r>
            <a:r>
              <a:rPr lang="ru-RU" sz="5600" dirty="0"/>
              <a:t> – д. </a:t>
            </a:r>
            <a:r>
              <a:rPr lang="ru-RU" sz="5600" dirty="0" err="1"/>
              <a:t>Низино</a:t>
            </a:r>
            <a:r>
              <a:rPr lang="ru-RU" sz="5600" dirty="0"/>
              <a:t>.</a:t>
            </a:r>
          </a:p>
          <a:p>
            <a:pPr marL="0" indent="0">
              <a:buNone/>
            </a:pPr>
            <a:r>
              <a:rPr lang="ru-RU" sz="5600" dirty="0"/>
              <a:t>-  установка детской площадки по ул. Школьная между домами 16 и 20 стоимостью( депутаты ЗАГС)</a:t>
            </a:r>
          </a:p>
          <a:p>
            <a:pPr marL="0" indent="0">
              <a:buNone/>
            </a:pPr>
            <a:r>
              <a:rPr lang="ru-RU" sz="5600" dirty="0"/>
              <a:t>- ремонт дороги местного значения д. </a:t>
            </a:r>
            <a:r>
              <a:rPr lang="ru-RU" sz="5600" dirty="0" err="1"/>
              <a:t>Телжево</a:t>
            </a:r>
            <a:r>
              <a:rPr lang="ru-RU" sz="5600" dirty="0"/>
              <a:t> , д. </a:t>
            </a:r>
            <a:r>
              <a:rPr lang="ru-RU" sz="5600" dirty="0" err="1"/>
              <a:t>Дрюневщина</a:t>
            </a:r>
            <a:r>
              <a:rPr lang="ru-RU" sz="5600" dirty="0"/>
              <a:t> , д. Остров ( областной закон  №147 –</a:t>
            </a:r>
            <a:r>
              <a:rPr lang="ru-RU" sz="5600" dirty="0" err="1"/>
              <a:t>оз</a:t>
            </a:r>
            <a:r>
              <a:rPr lang="ru-RU" sz="5600" dirty="0"/>
              <a:t>)</a:t>
            </a:r>
          </a:p>
          <a:p>
            <a:pPr marL="0" indent="0">
              <a:buNone/>
            </a:pPr>
            <a:r>
              <a:rPr lang="ru-RU" sz="5600" dirty="0"/>
              <a:t>- ремонт участка дороги до д.№8 по </a:t>
            </a:r>
            <a:r>
              <a:rPr lang="ru-RU" sz="5600" dirty="0" err="1"/>
              <a:t>ул.Первомайская</a:t>
            </a:r>
            <a:r>
              <a:rPr lang="ru-RU" sz="5600" dirty="0"/>
              <a:t>. ( областной закон  №3 –</a:t>
            </a:r>
            <a:r>
              <a:rPr lang="ru-RU" sz="5600" dirty="0" err="1"/>
              <a:t>оз</a:t>
            </a:r>
            <a:r>
              <a:rPr lang="ru-RU" sz="5600" dirty="0"/>
              <a:t>)</a:t>
            </a:r>
          </a:p>
          <a:p>
            <a:pPr marL="0" indent="0">
              <a:buNone/>
            </a:pPr>
            <a:r>
              <a:rPr lang="ru-RU" sz="5600" dirty="0"/>
              <a:t>- вырубка и очистка сточных канав по ул. Школьная и ул. Торфяников</a:t>
            </a:r>
          </a:p>
          <a:p>
            <a:pPr marL="0" indent="0">
              <a:buNone/>
            </a:pPr>
            <a:r>
              <a:rPr lang="ru-RU" sz="5600" dirty="0"/>
              <a:t>- очистка и благоустройство источников наружного водоснабжения в населенных пунктах (деревнях) и 1 в     п. </a:t>
            </a:r>
            <a:r>
              <a:rPr lang="ru-RU" sz="5600" dirty="0" err="1"/>
              <a:t>Селиваново</a:t>
            </a:r>
            <a:endParaRPr lang="ru-RU" sz="5600" dirty="0"/>
          </a:p>
          <a:p>
            <a:pPr marL="0" indent="0">
              <a:buNone/>
            </a:pPr>
            <a:r>
              <a:rPr lang="ru-RU" sz="5600" dirty="0"/>
              <a:t>- частичный ремонт кровли жилого дома №14 по ул. Первомайская</a:t>
            </a:r>
          </a:p>
          <a:p>
            <a:pPr marL="0" indent="0">
              <a:buNone/>
            </a:pPr>
            <a:r>
              <a:rPr lang="ru-RU" sz="5600" dirty="0"/>
              <a:t>- сводка кустарника вдоль дороги  по ул. Советская</a:t>
            </a:r>
          </a:p>
          <a:p>
            <a:pPr>
              <a:buFontTx/>
              <a:buChar char="-"/>
            </a:pPr>
            <a:r>
              <a:rPr lang="ru-RU" sz="5600" dirty="0"/>
              <a:t>разработка проектной сметной документации  на муниципальную систему оповещения </a:t>
            </a:r>
          </a:p>
          <a:p>
            <a:pPr>
              <a:buFontTx/>
              <a:buChar char="-"/>
            </a:pPr>
            <a:r>
              <a:rPr lang="ru-RU" sz="5600" dirty="0"/>
              <a:t>работы по поставке на кадастровый учет земельный участков под многоквартирными домами</a:t>
            </a:r>
          </a:p>
          <a:p>
            <a:pPr marL="0" indent="0">
              <a:buNone/>
            </a:pPr>
            <a:r>
              <a:rPr lang="ru-RU" sz="5600" dirty="0"/>
              <a:t>-  оформление муниципальных квартир в собственность</a:t>
            </a:r>
          </a:p>
          <a:p>
            <a:endParaRPr lang="ru-RU" dirty="0"/>
          </a:p>
          <a:p>
            <a:endParaRPr lang="ru-RU" dirty="0"/>
          </a:p>
        </p:txBody>
      </p:sp>
    </p:spTree>
    <p:extLst>
      <p:ext uri="{BB962C8B-B14F-4D97-AF65-F5344CB8AC3E}">
        <p14:creationId xmlns:p14="http://schemas.microsoft.com/office/powerpoint/2010/main" val="33184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7A43F9-616F-F7C9-CBD1-6EBCFCED1307}"/>
              </a:ext>
            </a:extLst>
          </p:cNvPr>
          <p:cNvSpPr>
            <a:spLocks noGrp="1"/>
          </p:cNvSpPr>
          <p:nvPr>
            <p:ph type="title"/>
          </p:nvPr>
        </p:nvSpPr>
        <p:spPr>
          <a:xfrm>
            <a:off x="1066800" y="642594"/>
            <a:ext cx="10058400" cy="855280"/>
          </a:xfrm>
        </p:spPr>
        <p:txBody>
          <a:bodyPr>
            <a:normAutofit/>
          </a:bodyPr>
          <a:lstStyle/>
          <a:p>
            <a:r>
              <a:rPr lang="ru-RU" sz="2000" dirty="0"/>
              <a:t>Распределению бюджетных ассигнований по муниципальным программам на 2023 год.</a:t>
            </a:r>
          </a:p>
        </p:txBody>
      </p:sp>
      <p:sp>
        <p:nvSpPr>
          <p:cNvPr id="3" name="Объект 2">
            <a:extLst>
              <a:ext uri="{FF2B5EF4-FFF2-40B4-BE49-F238E27FC236}">
                <a16:creationId xmlns:a16="http://schemas.microsoft.com/office/drawing/2014/main" id="{189C4721-42FF-84E9-940E-A4EE2AE208BB}"/>
              </a:ext>
            </a:extLst>
          </p:cNvPr>
          <p:cNvSpPr>
            <a:spLocks noGrp="1"/>
          </p:cNvSpPr>
          <p:nvPr>
            <p:ph sz="half" idx="1"/>
          </p:nvPr>
        </p:nvSpPr>
        <p:spPr>
          <a:xfrm>
            <a:off x="1066800" y="1497874"/>
            <a:ext cx="10058400" cy="4354286"/>
          </a:xfrm>
        </p:spPr>
        <p:txBody>
          <a:bodyPr>
            <a:normAutofit/>
          </a:bodyPr>
          <a:lstStyle/>
          <a:p>
            <a:pPr marL="0" indent="0">
              <a:buNone/>
            </a:pPr>
            <a:r>
              <a:rPr lang="ru-RU" sz="1400" dirty="0"/>
              <a:t>- проектно-сметные работы «Капитальный ремонт МБУКИС Селивановский СДК» </a:t>
            </a:r>
          </a:p>
          <a:p>
            <a:pPr marL="0" indent="0">
              <a:buNone/>
            </a:pPr>
            <a:r>
              <a:rPr lang="ru-RU" sz="1400" dirty="0"/>
              <a:t>- ремонт общественной бани п. </a:t>
            </a:r>
            <a:r>
              <a:rPr lang="ru-RU" sz="1400" dirty="0" err="1"/>
              <a:t>Селиваново</a:t>
            </a:r>
            <a:endParaRPr lang="ru-RU" sz="1400" dirty="0"/>
          </a:p>
          <a:p>
            <a:pPr marL="0" indent="0">
              <a:buNone/>
            </a:pPr>
            <a:r>
              <a:rPr lang="ru-RU" sz="1400" dirty="0"/>
              <a:t>- Строительство газовой модульной котельной у действующей мазутной по адресу ул. Первомайская д.2 б</a:t>
            </a:r>
          </a:p>
          <a:p>
            <a:pPr marL="0" indent="0">
              <a:buNone/>
            </a:pPr>
            <a:r>
              <a:rPr lang="ru-RU" sz="1400" dirty="0"/>
              <a:t>- Установка уличного освещения по ул. </a:t>
            </a:r>
            <a:r>
              <a:rPr lang="ru-RU" sz="1400" dirty="0" err="1"/>
              <a:t>Коровкино</a:t>
            </a:r>
            <a:r>
              <a:rPr lang="ru-RU" sz="1400" dirty="0"/>
              <a:t> д. </a:t>
            </a:r>
            <a:r>
              <a:rPr lang="ru-RU" sz="1400" dirty="0" err="1"/>
              <a:t>Низино</a:t>
            </a:r>
            <a:endParaRPr lang="ru-RU" sz="1400" dirty="0"/>
          </a:p>
          <a:p>
            <a:pPr marL="0" indent="0">
              <a:buNone/>
            </a:pPr>
            <a:r>
              <a:rPr lang="ru-RU" sz="1400" dirty="0"/>
              <a:t>- Проведение массовых мероприятий  Масленицы, 9 мая, Дня поселка</a:t>
            </a:r>
          </a:p>
          <a:p>
            <a:pPr marL="0" indent="0">
              <a:buNone/>
            </a:pPr>
            <a:endParaRPr lang="ru-RU" dirty="0"/>
          </a:p>
        </p:txBody>
      </p:sp>
    </p:spTree>
    <p:extLst>
      <p:ext uri="{BB962C8B-B14F-4D97-AF65-F5344CB8AC3E}">
        <p14:creationId xmlns:p14="http://schemas.microsoft.com/office/powerpoint/2010/main" val="184392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89_TF78438558" id="{9E57F44F-DA93-4254-91DF-B1426C3EFFA1}" vid="{65451059-DDF1-4B5B-9523-2E5E6136842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786</TotalTime>
  <Words>1099</Words>
  <Application>Microsoft Office PowerPoint</Application>
  <PresentationFormat>Широкоэкранный</PresentationFormat>
  <Paragraphs>115</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Century Gothic</vt:lpstr>
      <vt:lpstr>Garamond</vt:lpstr>
      <vt:lpstr>Times New Roman</vt:lpstr>
      <vt:lpstr>СавонVTI</vt:lpstr>
      <vt:lpstr>БЮДЖЕТ ДЛЯ ГРАЖДАН </vt:lpstr>
      <vt:lpstr>ЧТО ТАКОЕ «БЮДЖЕТ ДЛЯ ГРАЖДАН»?</vt:lpstr>
      <vt:lpstr> Схема отображения границ Селивановского сельского поселения Волховского муниципального района Ленинградской области   Площадь Селивановского сельского поселения составляет 66 660,41 га (в том числе часть территории Ладожского озера – 48 473,34 га). Административный центр – пос. Селиваново.  Северо-западная часть Селивановского сельского поселения включает в себя часть Ладожского озера. Вдоль Ладожского озера в 100–300 м от берега расположены Староладожский и Новоладожский каналы (входит в состав Волго-Балтийского водного пути). По территории поселения с юго-запада на северо-восток проходят: автомобильная дорога федерального значения Р-21 «Кола» Санкт-Петербург – Петрозаводск – Мурманск – Печенга – граница с Королевством Норвегия и электрифицированная железная дорога Санкт-Петербург – Мга – Волховстрой – Лодейное Поле – Подпорожье – Петрозаводск – Мурманск. В направлении с северо-запада на юг протекает р. Валгомка (приток р. Сясь).   </vt:lpstr>
      <vt:lpstr>Пос. Селиваново является административным и общественно-деловым центром Селивановского сельского поселения, в поселке сосредоточена большая часть объектов социальной инфраструктуры поселения.  В состав Селивановского сельского поселения входит 11 населенных пунктов: Пос. Селиваново, Дер. Антипово, Дер. Дрюневщина, Дер. Жуковщина, Дер. Заречье, Дер. Лунгачи, П.ст. Лунгачи, Дер. Низино, Дер. Остров, Дер. Свирь-Городок, Дер. Телжево.  </vt:lpstr>
      <vt:lpstr>Что такое бюджет? БЮДЖЕТ – это форма образования и расходования фонда денежных средств, предназначенных для финансового обеспечения задач и функций государства и местного самоуправления. БЮДЖЕТ ПОСЕЛЕНИЯ -это план доходов и расходов муниципального образования Селивановское сельское поселение Волховского муниципального района Ленинградской области.</vt:lpstr>
      <vt:lpstr>Гражданин и его участие в бюджетном процессе</vt:lpstr>
      <vt:lpstr>Согласно п.1 ст.1 Решения совета депутатов №144 от 15.12.22 г.  Общий объем доходов бюджета МО Селивановское СП на 2023 год в сумме 10 875,8 тысяч рублей;   Общий объем расходов бюджета МО Селивановское СП на 2023 год в сумме 10 875,8 тысяч рублей; Прогнозируемый дефицит бюджета МО Селивановское СП на 2023 год в сумме 0,0 тысяч рублей. Бюджет сбалансирован.</vt:lpstr>
      <vt:lpstr>Распределению бюджетных ассигнований по муниципальным программам на 2023 год.</vt:lpstr>
      <vt:lpstr>Распределению бюджетных ассигнований по муниципальным программам на 2023 год.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dc:title>
  <dc:creator>adm_selivanovo@mail.ru</dc:creator>
  <cp:lastModifiedBy>adm_selivanovo@mail.ru</cp:lastModifiedBy>
  <cp:revision>6</cp:revision>
  <dcterms:created xsi:type="dcterms:W3CDTF">2023-06-14T09:47:53Z</dcterms:created>
  <dcterms:modified xsi:type="dcterms:W3CDTF">2023-11-17T12:55:06Z</dcterms:modified>
</cp:coreProperties>
</file>